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Sigmar One"/>
      <p:regular r:id="rId27"/>
    </p:embeddedFont>
    <p:embeddedFont>
      <p:font typeface="Prompt Black"/>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0" roundtripDataSignature="AMtx7mirwpolJ/PIQfHFLETHL9ZIO3jI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mptBlack-bold.fntdata"/><Relationship Id="rId27" Type="http://schemas.openxmlformats.org/officeDocument/2006/relationships/font" Target="fonts/SigmarOn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mptBlack-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vi-VN"/>
              <a:t>Chào BGK và mọi người.  Chúng em là nhóm SRC.Normie đến từ đại học Bách Khoa.Sau đây,e xin trình bày bài thuyết trình giới thiệu sản phẩm của nhóm em. </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vi-VN" sz="1200">
                <a:solidFill>
                  <a:schemeClr val="dk1"/>
                </a:solidFill>
                <a:latin typeface="Calibri"/>
                <a:ea typeface="Calibri"/>
                <a:cs typeface="Calibri"/>
                <a:sym typeface="Calibri"/>
              </a:rPr>
              <a:t>Thùng rác có diện mạo như một thùng rác thông thường , nhưng có thêm các thiết bị như cảm biến , raspberry, camera giúp chúng thực hiện được tính năng như mogn muốn</a:t>
            </a:r>
            <a:endParaRPr/>
          </a:p>
          <a:p>
            <a:pPr indent="0" lvl="0" marL="0" rtl="0" algn="l">
              <a:spcBef>
                <a:spcPts val="0"/>
              </a:spcBef>
              <a:spcAft>
                <a:spcPts val="0"/>
              </a:spcAft>
              <a:buNone/>
            </a:pPr>
            <a:r>
              <a:t/>
            </a:r>
            <a:endParaRPr/>
          </a:p>
        </p:txBody>
      </p:sp>
      <p:sp>
        <p:nvSpPr>
          <p:cNvPr id="264" name="Google Shape;26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lang="vi-VN" sz="1200">
                <a:solidFill>
                  <a:schemeClr val="dk1"/>
                </a:solidFill>
                <a:latin typeface="Calibri"/>
                <a:ea typeface="Calibri"/>
                <a:cs typeface="Calibri"/>
                <a:sym typeface="Calibri"/>
              </a:rPr>
              <a:t>Điểm nổi bật của sản phẩm chính này chính là phần thông tin hiển thị trên thùng rác về loại rác đó</a:t>
            </a:r>
            <a:endParaRPr/>
          </a:p>
          <a:p>
            <a:pPr indent="0" lvl="0" marL="0" marR="0" rtl="0" algn="l">
              <a:spcBef>
                <a:spcPts val="0"/>
              </a:spcBef>
              <a:spcAft>
                <a:spcPts val="0"/>
              </a:spcAft>
              <a:buClr>
                <a:schemeClr val="dk1"/>
              </a:buClr>
              <a:buSzPts val="1200"/>
              <a:buFont typeface="Calibri"/>
              <a:buNone/>
            </a:pPr>
            <a:r>
              <a:rPr lang="vi-VN" sz="1200">
                <a:solidFill>
                  <a:schemeClr val="dk1"/>
                </a:solidFill>
                <a:latin typeface="Calibri"/>
                <a:ea typeface="Calibri"/>
                <a:cs typeface="Calibri"/>
                <a:sym typeface="Calibri"/>
              </a:rPr>
              <a:t>Những thông tin về loại rác như nguồn gốc của rác, cách tái chế chúng , hay tác hại của chúng sẽ được thể hiện qua những hình ảnh hay video đẹp mắt và cuốn hút. Từ đó trẻ nhỏ hay mọi người có thể gián tiếp biết được những thông tin về loại rác đó hay khi họ biết được những tác hại của rác rồi , họ lại thay đổi suy nghĩ và dần dần hình thành một thói quen bảo vệ môi trường hơn</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303" name="Google Shape;30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lang="vi-VN" sz="1200">
                <a:solidFill>
                  <a:schemeClr val="dk1"/>
                </a:solidFill>
                <a:latin typeface="Calibri"/>
                <a:ea typeface="Calibri"/>
                <a:cs typeface="Calibri"/>
                <a:sym typeface="Calibri"/>
              </a:rPr>
              <a:t>Cải thiện về nội dung và hiển thị cuốn hút hơn</a:t>
            </a:r>
            <a:endParaRPr/>
          </a:p>
          <a:p>
            <a:pPr indent="0" lvl="0" marL="0" marR="0" rtl="0" algn="l">
              <a:spcBef>
                <a:spcPts val="0"/>
              </a:spcBef>
              <a:spcAft>
                <a:spcPts val="0"/>
              </a:spcAft>
              <a:buClr>
                <a:schemeClr val="dk1"/>
              </a:buClr>
              <a:buSzPts val="1200"/>
              <a:buFont typeface="Calibri"/>
              <a:buNone/>
            </a:pPr>
            <a:r>
              <a:rPr lang="vi-VN" sz="1200">
                <a:solidFill>
                  <a:schemeClr val="dk1"/>
                </a:solidFill>
                <a:latin typeface="Calibri"/>
                <a:ea typeface="Calibri"/>
                <a:cs typeface="Calibri"/>
                <a:sym typeface="Calibri"/>
              </a:rPr>
              <a:t>Nếu có thể thì có thể cho hiển thị dang hologram – 3 chiều cho sinh động</a:t>
            </a:r>
            <a:endParaRPr/>
          </a:p>
          <a:p>
            <a:pPr indent="0" lvl="0" marL="0" rtl="0" algn="l">
              <a:spcBef>
                <a:spcPts val="0"/>
              </a:spcBef>
              <a:spcAft>
                <a:spcPts val="0"/>
              </a:spcAft>
              <a:buNone/>
            </a:pPr>
            <a:r>
              <a:t/>
            </a:r>
            <a:endParaRPr/>
          </a:p>
        </p:txBody>
      </p:sp>
      <p:sp>
        <p:nvSpPr>
          <p:cNvPr id="364" name="Google Shape;36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vi-VN" sz="1200">
                <a:solidFill>
                  <a:schemeClr val="dk1"/>
                </a:solidFill>
                <a:latin typeface="Calibri"/>
                <a:ea typeface="Calibri"/>
                <a:cs typeface="Calibri"/>
                <a:sym typeface="Calibri"/>
              </a:rPr>
              <a:t>Kết nối IOT giúp chúng ta có thể biết được khi nào thùng rác sẽ đầy để đổ chúng đi cũng như việc sửa đổi thông tin hình ảnh hiển thị sẽ tiện lợi hơn</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385" name="Google Shape;38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vi-VN" sz="1200">
                <a:solidFill>
                  <a:schemeClr val="dk1"/>
                </a:solidFill>
                <a:latin typeface="Calibri"/>
                <a:ea typeface="Calibri"/>
                <a:cs typeface="Calibri"/>
                <a:sym typeface="Calibri"/>
              </a:rPr>
              <a:t>Tính năng phân loại rác để tránh lãng phí những rác thải có thể tái chế được</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406" name="Google Shape;40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vi-VN"/>
              <a:t>hàng năm, số người chết….. nhấn mạnh 7 triệu nghiên cứu của WHO, ô nhiễm kk, nước, rác thải hay ô nhiễm môi trường là vấn đề cấp bách toàn cầu hiện nay</a:t>
            </a:r>
            <a:endParaRPr/>
          </a:p>
          <a:p>
            <a:pPr indent="0" lvl="0" marL="0" marR="0" rtl="0" algn="l">
              <a:lnSpc>
                <a:spcPct val="100000"/>
              </a:lnSpc>
              <a:spcBef>
                <a:spcPts val="0"/>
              </a:spcBef>
              <a:spcAft>
                <a:spcPts val="0"/>
              </a:spcAft>
              <a:buClr>
                <a:schemeClr val="dk1"/>
              </a:buClr>
              <a:buSzPts val="1200"/>
              <a:buFont typeface="Calibri"/>
              <a:buNone/>
            </a:pPr>
            <a:r>
              <a:rPr lang="vi-VN"/>
              <a:t>, nó đe dọa sinh học,biến đổi khí hậu và nhiệu hệ lụy khác mà con người phải gánh chịu, trong suốt những năm tháng khai phá và xây dựng nền văn minh của mình, loài người đã</a:t>
            </a:r>
            <a:endParaRPr/>
          </a:p>
          <a:p>
            <a:pPr indent="0" lvl="0" marL="0" marR="0" rtl="0" algn="l">
              <a:lnSpc>
                <a:spcPct val="100000"/>
              </a:lnSpc>
              <a:spcBef>
                <a:spcPts val="0"/>
              </a:spcBef>
              <a:spcAft>
                <a:spcPts val="0"/>
              </a:spcAft>
              <a:buClr>
                <a:schemeClr val="dk1"/>
              </a:buClr>
              <a:buSzPts val="1200"/>
              <a:buFont typeface="Calibri"/>
              <a:buNone/>
            </a:pPr>
            <a:r>
              <a:rPr lang="vi-VN"/>
              <a:t>phát triển nhiều loại công nghệ giúp cuộc sống tốt hơn, nhưng tại sao môi trường vẫn ô nhiễm?</a:t>
            </a:r>
            <a:endParaRPr/>
          </a:p>
          <a:p>
            <a:pPr indent="0" lvl="0" marL="0" rtl="0" algn="l">
              <a:spcBef>
                <a:spcPts val="0"/>
              </a:spcBef>
              <a:spcAft>
                <a:spcPts val="0"/>
              </a:spcAft>
              <a:buNone/>
            </a:pPr>
            <a:r>
              <a:t/>
            </a:r>
            <a:endParaRPr/>
          </a:p>
        </p:txBody>
      </p:sp>
      <p:sp>
        <p:nvSpPr>
          <p:cNvPr id="102" name="Google Shape;10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vi-VN"/>
              <a:t>Do y thức của con người chăng? đây là hình ảnh hồ gươm sau buổi lễ giao thừa, không khác gì 1 bãi rác cả</a:t>
            </a:r>
            <a:endParaRPr/>
          </a:p>
          <a:p>
            <a:pPr indent="0" lvl="0" marL="0" rtl="0" algn="l">
              <a:spcBef>
                <a:spcPts val="0"/>
              </a:spcBef>
              <a:spcAft>
                <a:spcPts val="0"/>
              </a:spcAft>
              <a:buNone/>
            </a:pPr>
            <a:r>
              <a:t/>
            </a:r>
            <a:endParaRPr/>
          </a:p>
        </p:txBody>
      </p:sp>
      <p:sp>
        <p:nvSpPr>
          <p:cNvPr id="120" name="Google Shape;12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vi-VN"/>
              <a:t>hay con người vẫn chưa tận dụng hết khả năng của công nghệ? đây là 1 bãi rác công nghệ, thực sự quá lãng phí. Những điều trên làm nhóm SRC.normie chúng em những con người đến từ ĐHBKHN cực kì băn khoăn, chúng em đi đến kết luận là cần có những giải pháp từ gốc, vậy nên chìa khóa chính là trẻ em</a:t>
            </a:r>
            <a:endParaRPr/>
          </a:p>
        </p:txBody>
      </p:sp>
      <p:sp>
        <p:nvSpPr>
          <p:cNvPr id="153" name="Google Shape;15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vi-VN"/>
              <a:t>Chúng ta đều biết ý thức con người có ảnh hưởng rất lớn như vậy. Vậy mà hiện tại chúng ta vẫn chưa có  nhiều giải pháp tác động đến chúng ngoài việc dạy học ở trường .Và theo nhóm tìm hiểu và nghiên cứu thì trẻ em là oddois tượng tiềm năng để chúng ta tiếp cận tới trong ý thức bảo vệ môi trường. Tại sao lại là trẻ em , bởi vì trẻ em là là thế hệ tương lai, là thế hệ dễ hình thành những thói quen và suy nghĩ nhất , từ đó dẫn đến những hành động đúng đắn trong việc bảo vệ môi trường</a:t>
            </a:r>
            <a:endParaRPr/>
          </a:p>
          <a:p>
            <a:pPr indent="0" lvl="0" marL="0" rtl="0" algn="l">
              <a:spcBef>
                <a:spcPts val="0"/>
              </a:spcBef>
              <a:spcAft>
                <a:spcPts val="0"/>
              </a:spcAft>
              <a:buNone/>
            </a:pPr>
            <a:r>
              <a:t/>
            </a:r>
            <a:endParaRPr/>
          </a:p>
        </p:txBody>
      </p:sp>
      <p:sp>
        <p:nvSpPr>
          <p:cNvPr id="175" name="Google Shape;17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lang="vi-VN" sz="1200">
                <a:solidFill>
                  <a:schemeClr val="dk1"/>
                </a:solidFill>
                <a:latin typeface="Calibri"/>
                <a:ea typeface="Calibri"/>
                <a:cs typeface="Calibri"/>
                <a:sym typeface="Calibri"/>
              </a:rPr>
              <a:t>Giải pháp : Là một chiếc thùng rác thông minh</a:t>
            </a:r>
            <a:endParaRPr/>
          </a:p>
          <a:p>
            <a:pPr indent="0" lvl="0" marL="0" marR="0" rtl="0" algn="l">
              <a:spcBef>
                <a:spcPts val="0"/>
              </a:spcBef>
              <a:spcAft>
                <a:spcPts val="0"/>
              </a:spcAft>
              <a:buClr>
                <a:schemeClr val="dk1"/>
              </a:buClr>
              <a:buSzPts val="1200"/>
              <a:buFont typeface="Calibri"/>
              <a:buNone/>
            </a:pPr>
            <a:r>
              <a:rPr lang="vi-VN" sz="1200">
                <a:solidFill>
                  <a:schemeClr val="dk1"/>
                </a:solidFill>
                <a:latin typeface="Calibri"/>
                <a:ea typeface="Calibri"/>
                <a:cs typeface="Calibri"/>
                <a:sym typeface="Calibri"/>
              </a:rPr>
              <a:t>Vậy thùng rác này có j khác so với các thùng rác thông thường và làm thế nào thể nó tác động đến tâm lý của mọi người nói chung và trẻ em nói riêng</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204" name="Google Shape;20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lang="vi-VN" sz="1200">
                <a:solidFill>
                  <a:schemeClr val="dk1"/>
                </a:solidFill>
                <a:latin typeface="Calibri"/>
                <a:ea typeface="Calibri"/>
                <a:cs typeface="Calibri"/>
                <a:sym typeface="Calibri"/>
              </a:rPr>
              <a:t>yTHÙNG RÁC NÀY Hoạt ĐỘNG RA SAO</a:t>
            </a:r>
            <a:endParaRPr/>
          </a:p>
          <a:p>
            <a:pPr indent="0" lvl="0" marL="0" marR="0" rtl="0" algn="l">
              <a:spcBef>
                <a:spcPts val="0"/>
              </a:spcBef>
              <a:spcAft>
                <a:spcPts val="0"/>
              </a:spcAft>
              <a:buClr>
                <a:schemeClr val="dk1"/>
              </a:buClr>
              <a:buSzPts val="1200"/>
              <a:buFont typeface="Calibri"/>
              <a:buNone/>
            </a:pPr>
            <a:r>
              <a:rPr lang="vi-VN" sz="1200">
                <a:solidFill>
                  <a:schemeClr val="dk1"/>
                </a:solidFill>
                <a:latin typeface="Calibri"/>
                <a:ea typeface="Calibri"/>
                <a:cs typeface="Calibri"/>
                <a:sym typeface="Calibri"/>
              </a:rPr>
              <a:t>Khi cho rác vào , cảm biến khoảng cách sẽ phát hiện xem có vật thể hay không , nó sẽ truyền tín hiệu cho arduino bật đèn và camerapi bắt đầu chụp ảnh . Ảnh sẽ được xử lý xem chúng là loại rác gì và hiện thị thông tin của rác đó trên màn hình . Sau đó rác sẽ đc tự động thả xuống thùng</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225" name="Google Shape;2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5183188" y="987425"/>
            <a:ext cx="6172200" cy="4873625"/>
          </a:xfrm>
          <a:prstGeom prst="rect">
            <a:avLst/>
          </a:prstGeom>
          <a:noFill/>
          <a:ln>
            <a:noFill/>
          </a:ln>
        </p:spPr>
      </p:sp>
      <p:sp>
        <p:nvSpPr>
          <p:cNvPr id="68" name="Google Shape;68;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28.png"/><Relationship Id="rId8"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31.jp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30.jpg"/><Relationship Id="rId8"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39.png"/><Relationship Id="rId8"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40.png"/><Relationship Id="rId10" Type="http://schemas.openxmlformats.org/officeDocument/2006/relationships/image" Target="../media/image35.pn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21.png"/><Relationship Id="rId7" Type="http://schemas.openxmlformats.org/officeDocument/2006/relationships/image" Target="../media/image33.jpg"/><Relationship Id="rId8"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5.png"/><Relationship Id="rId7" Type="http://schemas.openxmlformats.org/officeDocument/2006/relationships/image" Target="../media/image4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jpg"/><Relationship Id="rId7"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50.png"/><Relationship Id="rId7"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jpg"/><Relationship Id="rId7"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jpg"/><Relationship Id="rId7" Type="http://schemas.openxmlformats.org/officeDocument/2006/relationships/image" Target="../media/image24.jpg"/><Relationship Id="rId8"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7.jpg"/><Relationship Id="rId7" Type="http://schemas.openxmlformats.org/officeDocument/2006/relationships/image" Target="../media/image22.jpg"/><Relationship Id="rId8"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0" y="0"/>
            <a:ext cx="12196563" cy="6858000"/>
          </a:xfrm>
          <a:prstGeom prst="rect">
            <a:avLst/>
          </a:prstGeom>
          <a:noFill/>
          <a:ln>
            <a:noFill/>
          </a:ln>
        </p:spPr>
      </p:pic>
      <p:sp>
        <p:nvSpPr>
          <p:cNvPr id="90" name="Google Shape;90;p1"/>
          <p:cNvSpPr/>
          <p:nvPr/>
        </p:nvSpPr>
        <p:spPr>
          <a:xfrm>
            <a:off x="-4563" y="4557376"/>
            <a:ext cx="5706863" cy="2311262"/>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p:nvPr/>
        </p:nvSpPr>
        <p:spPr>
          <a:xfrm>
            <a:off x="0" y="5153025"/>
            <a:ext cx="12192000" cy="1726250"/>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2" name="Google Shape;92;p1"/>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grpSp>
        <p:nvGrpSpPr>
          <p:cNvPr id="93" name="Google Shape;93;p1"/>
          <p:cNvGrpSpPr/>
          <p:nvPr/>
        </p:nvGrpSpPr>
        <p:grpSpPr>
          <a:xfrm>
            <a:off x="8048073" y="2278688"/>
            <a:ext cx="2927157" cy="4396343"/>
            <a:chOff x="8710439" y="2981064"/>
            <a:chExt cx="2486372" cy="3734321"/>
          </a:xfrm>
        </p:grpSpPr>
        <p:pic>
          <p:nvPicPr>
            <p:cNvPr descr="A picture containing text, sign&#10;&#10;Description automatically generated" id="94" name="Google Shape;94;p1"/>
            <p:cNvPicPr preferRelativeResize="0"/>
            <p:nvPr/>
          </p:nvPicPr>
          <p:blipFill rotWithShape="1">
            <a:blip r:embed="rId5">
              <a:alphaModFix/>
            </a:blip>
            <a:srcRect b="0" l="0" r="0" t="0"/>
            <a:stretch/>
          </p:blipFill>
          <p:spPr>
            <a:xfrm>
              <a:off x="8710439" y="2981064"/>
              <a:ext cx="2486372" cy="3734321"/>
            </a:xfrm>
            <a:prstGeom prst="rect">
              <a:avLst/>
            </a:prstGeom>
            <a:noFill/>
            <a:ln>
              <a:noFill/>
            </a:ln>
          </p:spPr>
        </p:pic>
        <p:sp>
          <p:nvSpPr>
            <p:cNvPr id="95" name="Google Shape;95;p1"/>
            <p:cNvSpPr/>
            <p:nvPr/>
          </p:nvSpPr>
          <p:spPr>
            <a:xfrm>
              <a:off x="9539735" y="4417373"/>
              <a:ext cx="908105" cy="904435"/>
            </a:xfrm>
            <a:prstGeom prst="ellipse">
              <a:avLst/>
            </a:prstGeom>
            <a:blipFill rotWithShape="1">
              <a:blip r:embed="rId6">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6" name="Google Shape;96;p1"/>
          <p:cNvSpPr/>
          <p:nvPr/>
        </p:nvSpPr>
        <p:spPr>
          <a:xfrm>
            <a:off x="11563109" y="951501"/>
            <a:ext cx="640467" cy="2477500"/>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
          <p:cNvSpPr txBox="1"/>
          <p:nvPr/>
        </p:nvSpPr>
        <p:spPr>
          <a:xfrm>
            <a:off x="820913" y="1353126"/>
            <a:ext cx="893298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vi-VN" sz="7200" u="none" cap="none" strike="noStrike">
                <a:solidFill>
                  <a:srgbClr val="3D362C"/>
                </a:solidFill>
                <a:latin typeface="Sigmar One"/>
                <a:ea typeface="Sigmar One"/>
                <a:cs typeface="Sigmar One"/>
                <a:sym typeface="Sigmar One"/>
              </a:rPr>
              <a:t>SRC.NORMIE</a:t>
            </a:r>
            <a:endParaRPr/>
          </a:p>
          <a:p>
            <a:pPr indent="0" lvl="0" marL="0" marR="0" rtl="0" algn="l">
              <a:spcBef>
                <a:spcPts val="0"/>
              </a:spcBef>
              <a:spcAft>
                <a:spcPts val="0"/>
              </a:spcAft>
              <a:buNone/>
            </a:pPr>
            <a:r>
              <a:rPr lang="vi-VN" sz="7200">
                <a:solidFill>
                  <a:srgbClr val="3D362C"/>
                </a:solidFill>
                <a:latin typeface="Sigmar One"/>
                <a:ea typeface="Sigmar One"/>
                <a:cs typeface="Sigmar One"/>
                <a:sym typeface="Sigmar One"/>
              </a:rPr>
              <a:t>WIKIBIN</a:t>
            </a:r>
            <a:endParaRPr/>
          </a:p>
        </p:txBody>
      </p:sp>
      <p:sp>
        <p:nvSpPr>
          <p:cNvPr id="98" name="Google Shape;98;p1"/>
          <p:cNvSpPr txBox="1"/>
          <p:nvPr/>
        </p:nvSpPr>
        <p:spPr>
          <a:xfrm>
            <a:off x="954471" y="3624719"/>
            <a:ext cx="619842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400">
                <a:solidFill>
                  <a:srgbClr val="FCFBFA"/>
                </a:solidFill>
                <a:latin typeface="Arial"/>
                <a:ea typeface="Arial"/>
                <a:cs typeface="Arial"/>
                <a:sym typeface="Arial"/>
              </a:rPr>
              <a:t>Một sản phẩm giáo dục đột phá</a:t>
            </a:r>
            <a:endParaRPr sz="2400">
              <a:solidFill>
                <a:srgbClr val="FCFBFA"/>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97"/>
                                        </p:tgtEl>
                                        <p:attrNameLst>
                                          <p:attrName>style.visibility</p:attrName>
                                        </p:attrNameLst>
                                      </p:cBhvr>
                                      <p:to>
                                        <p:strVal val="visible"/>
                                      </p:to>
                                    </p:set>
                                    <p:animEffect filter="fade" transition="in">
                                      <p:cBhvr>
                                        <p:cTn dur="1500"/>
                                        <p:tgtEl>
                                          <p:spTgt spid="97"/>
                                        </p:tgtEl>
                                      </p:cBhvr>
                                    </p:animEffect>
                                  </p:childTnLst>
                                </p:cTn>
                              </p:par>
                              <p:par>
                                <p:cTn fill="hold" nodeType="withEffect" presetClass="entr" presetID="10" presetSubtype="0">
                                  <p:stCondLst>
                                    <p:cond delay="300"/>
                                  </p:stCondLst>
                                  <p:childTnLst>
                                    <p:set>
                                      <p:cBhvr>
                                        <p:cTn dur="1" fill="hold">
                                          <p:stCondLst>
                                            <p:cond delay="0"/>
                                          </p:stCondLst>
                                        </p:cTn>
                                        <p:tgtEl>
                                          <p:spTgt spid="98"/>
                                        </p:tgtEl>
                                        <p:attrNameLst>
                                          <p:attrName>style.visibility</p:attrName>
                                        </p:attrNameLst>
                                      </p:cBhvr>
                                      <p:to>
                                        <p:strVal val="visible"/>
                                      </p:to>
                                    </p:set>
                                    <p:animEffect filter="fade" transition="in">
                                      <p:cBhvr>
                                        <p:cTn dur="1500"/>
                                        <p:tgtEl>
                                          <p:spTgt spid="98"/>
                                        </p:tgtEl>
                                      </p:cBhvr>
                                    </p:animEffect>
                                  </p:childTnLst>
                                </p:cTn>
                              </p:par>
                              <p:par>
                                <p:cTn fill="hold" nodeType="withEffect" presetClass="entr" presetID="10" presetSubtype="0">
                                  <p:stCondLst>
                                    <p:cond delay="200"/>
                                  </p:stCondLst>
                                  <p:childTnLst>
                                    <p:set>
                                      <p:cBhvr>
                                        <p:cTn dur="1" fill="hold">
                                          <p:stCondLst>
                                            <p:cond delay="0"/>
                                          </p:stCondLst>
                                        </p:cTn>
                                        <p:tgtEl>
                                          <p:spTgt spid="91"/>
                                        </p:tgtEl>
                                        <p:attrNameLst>
                                          <p:attrName>style.visibility</p:attrName>
                                        </p:attrNameLst>
                                      </p:cBhvr>
                                      <p:to>
                                        <p:strVal val="visible"/>
                                      </p:to>
                                    </p:set>
                                    <p:animEffect filter="fade" transition="in">
                                      <p:cBhvr>
                                        <p:cTn dur="1500"/>
                                        <p:tgtEl>
                                          <p:spTgt spid="91"/>
                                        </p:tgtEl>
                                      </p:cBhvr>
                                    </p:animEffect>
                                  </p:childTnLst>
                                </p:cTn>
                              </p:par>
                              <p:par>
                                <p:cTn fill="hold" nodeType="withEffect" presetClass="entr" presetID="10" presetSubtype="0">
                                  <p:stCondLst>
                                    <p:cond delay="200"/>
                                  </p:stCondLst>
                                  <p:childTnLst>
                                    <p:set>
                                      <p:cBhvr>
                                        <p:cTn dur="1" fill="hold">
                                          <p:stCondLst>
                                            <p:cond delay="0"/>
                                          </p:stCondLst>
                                        </p:cTn>
                                        <p:tgtEl>
                                          <p:spTgt spid="96"/>
                                        </p:tgtEl>
                                        <p:attrNameLst>
                                          <p:attrName>style.visibility</p:attrName>
                                        </p:attrNameLst>
                                      </p:cBhvr>
                                      <p:to>
                                        <p:strVal val="visible"/>
                                      </p:to>
                                    </p:set>
                                    <p:animEffect filter="fade" transition="in">
                                      <p:cBhvr>
                                        <p:cTn dur="1500"/>
                                        <p:tgtEl>
                                          <p:spTgt spid="96"/>
                                        </p:tgtEl>
                                      </p:cBhvr>
                                    </p:animEffect>
                                  </p:childTnLst>
                                </p:cTn>
                              </p:par>
                              <p:par>
                                <p:cTn fill="hold" nodeType="withEffect" presetClass="entr" presetID="10" presetSubtype="0">
                                  <p:stCondLst>
                                    <p:cond delay="600"/>
                                  </p:stCondLst>
                                  <p:childTnLst>
                                    <p:set>
                                      <p:cBhvr>
                                        <p:cTn dur="1" fill="hold">
                                          <p:stCondLst>
                                            <p:cond delay="0"/>
                                          </p:stCondLst>
                                        </p:cTn>
                                        <p:tgtEl>
                                          <p:spTgt spid="93"/>
                                        </p:tgtEl>
                                        <p:attrNameLst>
                                          <p:attrName>style.visibility</p:attrName>
                                        </p:attrNameLst>
                                      </p:cBhvr>
                                      <p:to>
                                        <p:strVal val="visible"/>
                                      </p:to>
                                    </p:set>
                                    <p:animEffect filter="fade" transition="in">
                                      <p:cBhvr>
                                        <p:cTn dur="1500"/>
                                        <p:tgtEl>
                                          <p:spTgt spid="93"/>
                                        </p:tgtEl>
                                      </p:cBhvr>
                                    </p:animEffect>
                                  </p:childTnLst>
                                </p:cTn>
                              </p:par>
                              <p:par>
                                <p:cTn fill="hold" nodeType="withEffect" presetClass="entr" presetID="10" presetSubtype="0">
                                  <p:stCondLst>
                                    <p:cond delay="200"/>
                                  </p:stCondLst>
                                  <p:childTnLst>
                                    <p:set>
                                      <p:cBhvr>
                                        <p:cTn dur="1" fill="hold">
                                          <p:stCondLst>
                                            <p:cond delay="0"/>
                                          </p:stCondLst>
                                        </p:cTn>
                                        <p:tgtEl>
                                          <p:spTgt spid="90"/>
                                        </p:tgtEl>
                                        <p:attrNameLst>
                                          <p:attrName>style.visibility</p:attrName>
                                        </p:attrNameLst>
                                      </p:cBhvr>
                                      <p:to>
                                        <p:strVal val="visible"/>
                                      </p:to>
                                    </p:set>
                                    <p:animEffect filter="fade" transition="in">
                                      <p:cBhvr>
                                        <p:cTn dur="1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8"/>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267" name="Google Shape;267;p8"/>
          <p:cNvSpPr/>
          <p:nvPr/>
        </p:nvSpPr>
        <p:spPr>
          <a:xfrm>
            <a:off x="1048141" y="6017880"/>
            <a:ext cx="2174195" cy="2019865"/>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8"/>
          <p:cNvSpPr/>
          <p:nvPr/>
        </p:nvSpPr>
        <p:spPr>
          <a:xfrm>
            <a:off x="856" y="3975272"/>
            <a:ext cx="585216" cy="2477500"/>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8"/>
          <p:cNvSpPr/>
          <p:nvPr/>
        </p:nvSpPr>
        <p:spPr>
          <a:xfrm>
            <a:off x="5744726" y="1796924"/>
            <a:ext cx="2631221" cy="1946906"/>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0" name="Google Shape;270;p8"/>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271" name="Google Shape;271;p8"/>
          <p:cNvSpPr/>
          <p:nvPr/>
        </p:nvSpPr>
        <p:spPr>
          <a:xfrm>
            <a:off x="11409314" y="611866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2" name="Google Shape;272;p8"/>
          <p:cNvGrpSpPr/>
          <p:nvPr/>
        </p:nvGrpSpPr>
        <p:grpSpPr>
          <a:xfrm>
            <a:off x="14370734" y="4487320"/>
            <a:ext cx="3269273" cy="3262689"/>
            <a:chOff x="6178060" y="1350443"/>
            <a:chExt cx="2438400" cy="4548554"/>
          </a:xfrm>
        </p:grpSpPr>
        <p:sp>
          <p:nvSpPr>
            <p:cNvPr id="273" name="Google Shape;273;p8"/>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8"/>
            <p:cNvSpPr/>
            <p:nvPr/>
          </p:nvSpPr>
          <p:spPr>
            <a:xfrm>
              <a:off x="6226812" y="1429272"/>
              <a:ext cx="2340991" cy="4392125"/>
            </a:xfrm>
            <a:prstGeom prst="roundRect">
              <a:avLst>
                <a:gd fmla="val 2614" name="adj"/>
              </a:avLst>
            </a:prstGeom>
            <a:blipFill rotWithShape="1">
              <a:blip r:embed="rId6">
                <a:alphaModFix/>
              </a:blip>
              <a:stretch>
                <a:fillRect b="-28207" l="-34613" r="-34388" t="-2842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75" name="Google Shape;275;p8"/>
          <p:cNvGrpSpPr/>
          <p:nvPr/>
        </p:nvGrpSpPr>
        <p:grpSpPr>
          <a:xfrm>
            <a:off x="1627884" y="1561896"/>
            <a:ext cx="5113164" cy="5078248"/>
            <a:chOff x="6178060" y="1350443"/>
            <a:chExt cx="2438400" cy="4548554"/>
          </a:xfrm>
        </p:grpSpPr>
        <p:sp>
          <p:nvSpPr>
            <p:cNvPr id="276" name="Google Shape;276;p8"/>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8"/>
            <p:cNvSpPr/>
            <p:nvPr/>
          </p:nvSpPr>
          <p:spPr>
            <a:xfrm>
              <a:off x="6219537" y="1423009"/>
              <a:ext cx="2355840" cy="4399584"/>
            </a:xfrm>
            <a:prstGeom prst="roundRect">
              <a:avLst>
                <a:gd fmla="val 2614" name="adj"/>
              </a:avLst>
            </a:prstGeom>
            <a:blipFill rotWithShape="1">
              <a:blip r:embed="rId7">
                <a:alphaModFix/>
              </a:blip>
              <a:stretch>
                <a:fillRect b="-9714" l="-9931" r="-17115" t="-12052"/>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8" name="Google Shape;278;p8"/>
          <p:cNvSpPr txBox="1"/>
          <p:nvPr/>
        </p:nvSpPr>
        <p:spPr>
          <a:xfrm>
            <a:off x="7565787" y="4778003"/>
            <a:ext cx="385260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F9F8F5"/>
                </a:solidFill>
                <a:latin typeface="Arial"/>
                <a:ea typeface="Arial"/>
                <a:cs typeface="Arial"/>
                <a:sym typeface="Arial"/>
              </a:rPr>
              <a:t>WIKIBIN thực tế</a:t>
            </a:r>
            <a:endParaRPr sz="3600">
              <a:solidFill>
                <a:srgbClr val="F9F8F5"/>
              </a:solidFill>
              <a:latin typeface="Arial"/>
              <a:ea typeface="Arial"/>
              <a:cs typeface="Arial"/>
              <a:sym typeface="Arial"/>
            </a:endParaRPr>
          </a:p>
        </p:txBody>
      </p:sp>
      <p:sp>
        <p:nvSpPr>
          <p:cNvPr id="279" name="Google Shape;279;p8"/>
          <p:cNvSpPr/>
          <p:nvPr/>
        </p:nvSpPr>
        <p:spPr>
          <a:xfrm>
            <a:off x="11606784" y="1050833"/>
            <a:ext cx="585216" cy="4203580"/>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8"/>
          <p:cNvSpPr txBox="1"/>
          <p:nvPr/>
        </p:nvSpPr>
        <p:spPr>
          <a:xfrm>
            <a:off x="192952" y="728387"/>
            <a:ext cx="119990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3D362C"/>
                </a:solidFill>
                <a:latin typeface="Sigmar One"/>
                <a:ea typeface="Sigmar One"/>
                <a:cs typeface="Sigmar One"/>
                <a:sym typeface="Sigmar One"/>
              </a:rPr>
              <a:t>Giải pháp: thùng rác thông minh WIKIBIN</a:t>
            </a:r>
            <a:endParaRPr sz="4000">
              <a:solidFill>
                <a:srgbClr val="3D362C"/>
              </a:solidFill>
              <a:latin typeface="Sigmar One"/>
              <a:ea typeface="Sigmar One"/>
              <a:cs typeface="Sigmar One"/>
              <a:sym typeface="Sigmar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9"/>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286" name="Google Shape;286;p9"/>
          <p:cNvSpPr/>
          <p:nvPr/>
        </p:nvSpPr>
        <p:spPr>
          <a:xfrm>
            <a:off x="1048141" y="6017880"/>
            <a:ext cx="2174195" cy="2019865"/>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9"/>
          <p:cNvSpPr/>
          <p:nvPr/>
        </p:nvSpPr>
        <p:spPr>
          <a:xfrm>
            <a:off x="856" y="3975272"/>
            <a:ext cx="585216" cy="2477500"/>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9"/>
          <p:cNvSpPr/>
          <p:nvPr/>
        </p:nvSpPr>
        <p:spPr>
          <a:xfrm>
            <a:off x="5744726" y="1796924"/>
            <a:ext cx="2631221" cy="1946906"/>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9" name="Google Shape;289;p9"/>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290" name="Google Shape;290;p9"/>
          <p:cNvSpPr/>
          <p:nvPr/>
        </p:nvSpPr>
        <p:spPr>
          <a:xfrm>
            <a:off x="11409314" y="611866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1" name="Google Shape;291;p9"/>
          <p:cNvGrpSpPr/>
          <p:nvPr/>
        </p:nvGrpSpPr>
        <p:grpSpPr>
          <a:xfrm>
            <a:off x="14370734" y="4487320"/>
            <a:ext cx="3269273" cy="3262689"/>
            <a:chOff x="6178060" y="1350443"/>
            <a:chExt cx="2438400" cy="4548554"/>
          </a:xfrm>
        </p:grpSpPr>
        <p:sp>
          <p:nvSpPr>
            <p:cNvPr id="292" name="Google Shape;292;p9"/>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9"/>
            <p:cNvSpPr/>
            <p:nvPr/>
          </p:nvSpPr>
          <p:spPr>
            <a:xfrm>
              <a:off x="6226812" y="1429272"/>
              <a:ext cx="2340991" cy="4392125"/>
            </a:xfrm>
            <a:prstGeom prst="roundRect">
              <a:avLst>
                <a:gd fmla="val 2614" name="adj"/>
              </a:avLst>
            </a:prstGeom>
            <a:blipFill rotWithShape="1">
              <a:blip r:embed="rId6">
                <a:alphaModFix/>
              </a:blip>
              <a:stretch>
                <a:fillRect b="-28207" l="-34613" r="-34388" t="-2842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94" name="Google Shape;294;p9"/>
          <p:cNvGrpSpPr/>
          <p:nvPr/>
        </p:nvGrpSpPr>
        <p:grpSpPr>
          <a:xfrm>
            <a:off x="1627884" y="1561896"/>
            <a:ext cx="5113164" cy="5078248"/>
            <a:chOff x="6178060" y="1350443"/>
            <a:chExt cx="2438400" cy="4548554"/>
          </a:xfrm>
        </p:grpSpPr>
        <p:sp>
          <p:nvSpPr>
            <p:cNvPr id="295" name="Google Shape;295;p9"/>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9"/>
            <p:cNvSpPr/>
            <p:nvPr/>
          </p:nvSpPr>
          <p:spPr>
            <a:xfrm>
              <a:off x="6219537" y="1423009"/>
              <a:ext cx="2355840" cy="4399584"/>
            </a:xfrm>
            <a:prstGeom prst="roundRect">
              <a:avLst>
                <a:gd fmla="val 2614" name="adj"/>
              </a:avLst>
            </a:prstGeom>
            <a:blipFill rotWithShape="1">
              <a:blip r:embed="rId7">
                <a:alphaModFix/>
              </a:blip>
              <a:stretch>
                <a:fillRect b="-9626" l="-13323" r="-13723" t="-1214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Google Shape;297;p9"/>
          <p:cNvSpPr txBox="1"/>
          <p:nvPr/>
        </p:nvSpPr>
        <p:spPr>
          <a:xfrm>
            <a:off x="7565787" y="4778003"/>
            <a:ext cx="385260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F9F8F5"/>
                </a:solidFill>
                <a:latin typeface="Arial"/>
                <a:ea typeface="Arial"/>
                <a:cs typeface="Arial"/>
                <a:sym typeface="Arial"/>
              </a:rPr>
              <a:t>WIKIBIN thực tế</a:t>
            </a:r>
            <a:endParaRPr sz="3600">
              <a:solidFill>
                <a:srgbClr val="F9F8F5"/>
              </a:solidFill>
              <a:latin typeface="Arial"/>
              <a:ea typeface="Arial"/>
              <a:cs typeface="Arial"/>
              <a:sym typeface="Arial"/>
            </a:endParaRPr>
          </a:p>
        </p:txBody>
      </p:sp>
      <p:sp>
        <p:nvSpPr>
          <p:cNvPr id="298" name="Google Shape;298;p9"/>
          <p:cNvSpPr/>
          <p:nvPr/>
        </p:nvSpPr>
        <p:spPr>
          <a:xfrm>
            <a:off x="11606784" y="1050833"/>
            <a:ext cx="585216" cy="4203580"/>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9"/>
          <p:cNvSpPr txBox="1"/>
          <p:nvPr/>
        </p:nvSpPr>
        <p:spPr>
          <a:xfrm>
            <a:off x="192952" y="728387"/>
            <a:ext cx="119990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3D362C"/>
                </a:solidFill>
                <a:latin typeface="Sigmar One"/>
                <a:ea typeface="Sigmar One"/>
                <a:cs typeface="Sigmar One"/>
                <a:sym typeface="Sigmar One"/>
              </a:rPr>
              <a:t>Giải pháp: thùng rác thông minh WIKIBIN</a:t>
            </a:r>
            <a:endParaRPr sz="4000">
              <a:solidFill>
                <a:srgbClr val="3D362C"/>
              </a:solidFill>
              <a:latin typeface="Sigmar One"/>
              <a:ea typeface="Sigmar One"/>
              <a:cs typeface="Sigmar One"/>
              <a:sym typeface="Sigmar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12"/>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306" name="Google Shape;306;p12"/>
          <p:cNvSpPr/>
          <p:nvPr/>
        </p:nvSpPr>
        <p:spPr>
          <a:xfrm>
            <a:off x="-2442349" y="8576298"/>
            <a:ext cx="1781052" cy="2089697"/>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2"/>
          <p:cNvSpPr/>
          <p:nvPr/>
        </p:nvSpPr>
        <p:spPr>
          <a:xfrm>
            <a:off x="9124335" y="1782962"/>
            <a:ext cx="2222091" cy="2316716"/>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8" name="Google Shape;308;p12"/>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309" name="Google Shape;309;p12"/>
          <p:cNvSpPr/>
          <p:nvPr/>
        </p:nvSpPr>
        <p:spPr>
          <a:xfrm>
            <a:off x="11437254" y="612882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0" name="Google Shape;310;p12"/>
          <p:cNvGrpSpPr/>
          <p:nvPr/>
        </p:nvGrpSpPr>
        <p:grpSpPr>
          <a:xfrm>
            <a:off x="-7655547" y="9079875"/>
            <a:ext cx="1490074" cy="1058815"/>
            <a:chOff x="6178060" y="1350443"/>
            <a:chExt cx="2438400" cy="4548554"/>
          </a:xfrm>
        </p:grpSpPr>
        <p:sp>
          <p:nvSpPr>
            <p:cNvPr id="311" name="Google Shape;311;p12"/>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2"/>
            <p:cNvSpPr/>
            <p:nvPr/>
          </p:nvSpPr>
          <p:spPr>
            <a:xfrm>
              <a:off x="6213633" y="1427045"/>
              <a:ext cx="2364653" cy="4395548"/>
            </a:xfrm>
            <a:prstGeom prst="roundRect">
              <a:avLst>
                <a:gd fmla="val 2614" name="adj"/>
              </a:avLst>
            </a:prstGeom>
            <a:blipFill rotWithShape="1">
              <a:blip r:embed="rId6">
                <a:alphaModFix/>
              </a:blip>
              <a:stretch>
                <a:fillRect b="-8584" l="-11218" r="-14903" t="-336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3" name="Google Shape;313;p12"/>
          <p:cNvSpPr/>
          <p:nvPr/>
        </p:nvSpPr>
        <p:spPr>
          <a:xfrm>
            <a:off x="16283036" y="1891802"/>
            <a:ext cx="451141" cy="3108420"/>
          </a:xfrm>
          <a:prstGeom prst="rect">
            <a:avLst/>
          </a:prstGeom>
          <a:solidFill>
            <a:srgbClr val="9AB88D">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4" name="Google Shape;314;p12"/>
          <p:cNvGrpSpPr/>
          <p:nvPr/>
        </p:nvGrpSpPr>
        <p:grpSpPr>
          <a:xfrm>
            <a:off x="1410044" y="801922"/>
            <a:ext cx="9371913" cy="5254156"/>
            <a:chOff x="6178060" y="1350443"/>
            <a:chExt cx="2438400" cy="4548554"/>
          </a:xfrm>
        </p:grpSpPr>
        <p:sp>
          <p:nvSpPr>
            <p:cNvPr id="315" name="Google Shape;315;p12"/>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12"/>
            <p:cNvSpPr/>
            <p:nvPr/>
          </p:nvSpPr>
          <p:spPr>
            <a:xfrm>
              <a:off x="6192360" y="1396744"/>
              <a:ext cx="2407241" cy="4451695"/>
            </a:xfrm>
            <a:prstGeom prst="roundRect">
              <a:avLst>
                <a:gd fmla="val 2614" name="adj"/>
              </a:avLst>
            </a:prstGeom>
            <a:blipFill rotWithShape="1">
              <a:blip r:embed="rId7">
                <a:alphaModFix/>
              </a:blip>
              <a:stretch>
                <a:fillRect b="-430" l="-593" r="-698" t="-104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7" name="Google Shape;317;p12"/>
          <p:cNvSpPr/>
          <p:nvPr/>
        </p:nvSpPr>
        <p:spPr>
          <a:xfrm>
            <a:off x="524101" y="2923557"/>
            <a:ext cx="4281579" cy="3449286"/>
          </a:xfrm>
          <a:prstGeom prst="rect">
            <a:avLst/>
          </a:prstGeom>
          <a:solidFill>
            <a:srgbClr val="9AB8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12"/>
          <p:cNvSpPr txBox="1"/>
          <p:nvPr/>
        </p:nvSpPr>
        <p:spPr>
          <a:xfrm>
            <a:off x="691113" y="3390900"/>
            <a:ext cx="411456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rgbClr val="3D362C"/>
                </a:solidFill>
                <a:latin typeface="Sigmar One"/>
                <a:ea typeface="Sigmar One"/>
                <a:cs typeface="Sigmar One"/>
                <a:sym typeface="Sigmar One"/>
              </a:rPr>
              <a:t>Điểm nổi bật của sản phẩm</a:t>
            </a:r>
            <a:endParaRPr sz="3200">
              <a:solidFill>
                <a:srgbClr val="3D362C"/>
              </a:solidFill>
              <a:latin typeface="Sigmar One"/>
              <a:ea typeface="Sigmar One"/>
              <a:cs typeface="Sigmar One"/>
              <a:sym typeface="Sigmar One"/>
            </a:endParaRPr>
          </a:p>
        </p:txBody>
      </p:sp>
      <p:sp>
        <p:nvSpPr>
          <p:cNvPr id="319" name="Google Shape;319;p12"/>
          <p:cNvSpPr txBox="1"/>
          <p:nvPr/>
        </p:nvSpPr>
        <p:spPr>
          <a:xfrm>
            <a:off x="691113" y="4431607"/>
            <a:ext cx="385260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vi-VN" sz="1800" u="none" strike="noStrike">
                <a:solidFill>
                  <a:srgbClr val="F9F8F5"/>
                </a:solidFill>
                <a:latin typeface="Arial"/>
                <a:ea typeface="Arial"/>
                <a:cs typeface="Arial"/>
                <a:sym typeface="Arial"/>
              </a:rPr>
              <a:t>Phần thông tin hiển thị trên thùng rác về loại rác đó. Chúng được thể hiện qua hình ảnh, hay video nói về tác hại hay cách tái chế đúng cách của chúng.</a:t>
            </a:r>
            <a:endParaRPr b="0" sz="1800">
              <a:solidFill>
                <a:schemeClr val="dk1"/>
              </a:solidFill>
              <a:latin typeface="Arial"/>
              <a:ea typeface="Arial"/>
              <a:cs typeface="Arial"/>
              <a:sym typeface="Arial"/>
            </a:endParaRPr>
          </a:p>
          <a:p>
            <a:pPr indent="0" lvl="0" marL="0" marR="0" rtl="0" algn="l">
              <a:spcBef>
                <a:spcPts val="0"/>
              </a:spcBef>
              <a:spcAft>
                <a:spcPts val="0"/>
              </a:spcAft>
              <a:buNone/>
            </a:pPr>
            <a:br>
              <a:rPr lang="vi-VN" sz="1800">
                <a:solidFill>
                  <a:schemeClr val="dk1"/>
                </a:solidFill>
                <a:latin typeface="Arial"/>
                <a:ea typeface="Arial"/>
                <a:cs typeface="Arial"/>
                <a:sym typeface="Arial"/>
              </a:rPr>
            </a:br>
            <a:endParaRPr sz="1800">
              <a:solidFill>
                <a:srgbClr val="F9F8F5"/>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13"/>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325" name="Google Shape;325;p13"/>
          <p:cNvSpPr/>
          <p:nvPr/>
        </p:nvSpPr>
        <p:spPr>
          <a:xfrm>
            <a:off x="8465820" y="2648345"/>
            <a:ext cx="3726180" cy="4209655"/>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3"/>
          <p:cNvSpPr/>
          <p:nvPr/>
        </p:nvSpPr>
        <p:spPr>
          <a:xfrm>
            <a:off x="-538834" y="5813151"/>
            <a:ext cx="5157725" cy="2089697"/>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13"/>
          <p:cNvSpPr/>
          <p:nvPr/>
        </p:nvSpPr>
        <p:spPr>
          <a:xfrm>
            <a:off x="1" y="2270642"/>
            <a:ext cx="539262" cy="2316716"/>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8" name="Google Shape;328;p13"/>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329" name="Google Shape;329;p13"/>
          <p:cNvSpPr/>
          <p:nvPr/>
        </p:nvSpPr>
        <p:spPr>
          <a:xfrm>
            <a:off x="11437254" y="612882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0" name="Google Shape;330;p13"/>
          <p:cNvGrpSpPr/>
          <p:nvPr/>
        </p:nvGrpSpPr>
        <p:grpSpPr>
          <a:xfrm>
            <a:off x="-7655547" y="9079875"/>
            <a:ext cx="1490074" cy="1058815"/>
            <a:chOff x="6178060" y="1350443"/>
            <a:chExt cx="2438400" cy="4548554"/>
          </a:xfrm>
        </p:grpSpPr>
        <p:sp>
          <p:nvSpPr>
            <p:cNvPr id="331" name="Google Shape;331;p13"/>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13"/>
            <p:cNvSpPr/>
            <p:nvPr/>
          </p:nvSpPr>
          <p:spPr>
            <a:xfrm>
              <a:off x="6213633" y="1427045"/>
              <a:ext cx="2364653" cy="4395548"/>
            </a:xfrm>
            <a:prstGeom prst="roundRect">
              <a:avLst>
                <a:gd fmla="val 2614" name="adj"/>
              </a:avLst>
            </a:prstGeom>
            <a:blipFill rotWithShape="1">
              <a:blip r:embed="rId6">
                <a:alphaModFix/>
              </a:blip>
              <a:stretch>
                <a:fillRect b="-8584" l="-11218" r="-14903" t="-336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3" name="Google Shape;333;p13"/>
          <p:cNvSpPr/>
          <p:nvPr/>
        </p:nvSpPr>
        <p:spPr>
          <a:xfrm>
            <a:off x="16283036" y="1891802"/>
            <a:ext cx="451141" cy="3108420"/>
          </a:xfrm>
          <a:prstGeom prst="rect">
            <a:avLst/>
          </a:prstGeom>
          <a:solidFill>
            <a:srgbClr val="9AB88D">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13"/>
          <p:cNvSpPr txBox="1"/>
          <p:nvPr/>
        </p:nvSpPr>
        <p:spPr>
          <a:xfrm>
            <a:off x="1140541" y="1891802"/>
            <a:ext cx="455797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4000">
                <a:solidFill>
                  <a:srgbClr val="3D362C"/>
                </a:solidFill>
                <a:latin typeface="Sigmar One"/>
                <a:ea typeface="Sigmar One"/>
                <a:cs typeface="Sigmar One"/>
                <a:sym typeface="Sigmar One"/>
              </a:rPr>
              <a:t>Đối tượng của sản phẩm</a:t>
            </a:r>
            <a:endParaRPr sz="4400">
              <a:solidFill>
                <a:srgbClr val="3D362C"/>
              </a:solidFill>
              <a:latin typeface="Sigmar One"/>
              <a:ea typeface="Sigmar One"/>
              <a:cs typeface="Sigmar One"/>
              <a:sym typeface="Sigmar One"/>
            </a:endParaRPr>
          </a:p>
        </p:txBody>
      </p:sp>
      <p:sp>
        <p:nvSpPr>
          <p:cNvPr id="335" name="Google Shape;335;p13"/>
          <p:cNvSpPr txBox="1"/>
          <p:nvPr/>
        </p:nvSpPr>
        <p:spPr>
          <a:xfrm>
            <a:off x="1140541" y="3425914"/>
            <a:ext cx="385260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vi-VN" sz="1800" u="none" strike="noStrike">
                <a:solidFill>
                  <a:srgbClr val="F9F8F5"/>
                </a:solidFill>
                <a:latin typeface="Arial"/>
                <a:ea typeface="Arial"/>
                <a:cs typeface="Arial"/>
                <a:sym typeface="Arial"/>
              </a:rPr>
              <a:t>Trẻ em – thường là độ tuổi từ 4-12 tuổi, khi mà lúc đó nhận thức và thói quen của các bé đang trong quá trình phát triển</a:t>
            </a:r>
            <a:endParaRPr b="0" sz="1800">
              <a:solidFill>
                <a:schemeClr val="dk1"/>
              </a:solidFill>
              <a:latin typeface="Arial"/>
              <a:ea typeface="Arial"/>
              <a:cs typeface="Arial"/>
              <a:sym typeface="Arial"/>
            </a:endParaRPr>
          </a:p>
          <a:p>
            <a:pPr indent="0" lvl="0" marL="0" marR="0" rtl="0" algn="l">
              <a:spcBef>
                <a:spcPts val="0"/>
              </a:spcBef>
              <a:spcAft>
                <a:spcPts val="0"/>
              </a:spcAft>
              <a:buNone/>
            </a:pPr>
            <a:br>
              <a:rPr lang="vi-VN" sz="1800">
                <a:solidFill>
                  <a:schemeClr val="dk1"/>
                </a:solidFill>
                <a:latin typeface="Arial"/>
                <a:ea typeface="Arial"/>
                <a:cs typeface="Arial"/>
                <a:sym typeface="Arial"/>
              </a:rPr>
            </a:br>
            <a:endParaRPr sz="1800">
              <a:solidFill>
                <a:srgbClr val="F9F8F5"/>
              </a:solidFill>
              <a:latin typeface="Arial"/>
              <a:ea typeface="Arial"/>
              <a:cs typeface="Arial"/>
              <a:sym typeface="Arial"/>
            </a:endParaRPr>
          </a:p>
        </p:txBody>
      </p:sp>
      <p:grpSp>
        <p:nvGrpSpPr>
          <p:cNvPr id="336" name="Google Shape;336;p13"/>
          <p:cNvGrpSpPr/>
          <p:nvPr/>
        </p:nvGrpSpPr>
        <p:grpSpPr>
          <a:xfrm>
            <a:off x="6472409" y="1257054"/>
            <a:ext cx="4579050" cy="5014452"/>
            <a:chOff x="6178060" y="1350443"/>
            <a:chExt cx="2438400" cy="4548554"/>
          </a:xfrm>
        </p:grpSpPr>
        <p:sp>
          <p:nvSpPr>
            <p:cNvPr id="337" name="Google Shape;337;p13"/>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3"/>
            <p:cNvSpPr/>
            <p:nvPr/>
          </p:nvSpPr>
          <p:spPr>
            <a:xfrm>
              <a:off x="6210262" y="1396374"/>
              <a:ext cx="2374782" cy="4452065"/>
            </a:xfrm>
            <a:prstGeom prst="roundRect">
              <a:avLst>
                <a:gd fmla="val 2614" name="adj"/>
              </a:avLst>
            </a:prstGeom>
            <a:blipFill rotWithShape="1">
              <a:blip r:embed="rId7">
                <a:alphaModFix/>
              </a:blip>
              <a:stretch>
                <a:fillRect b="-346" l="-34642" r="-17358" t="-1124"/>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14"/>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344" name="Google Shape;344;p14"/>
          <p:cNvSpPr/>
          <p:nvPr/>
        </p:nvSpPr>
        <p:spPr>
          <a:xfrm>
            <a:off x="5432819" y="1236797"/>
            <a:ext cx="5562600" cy="2819400"/>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14"/>
          <p:cNvSpPr/>
          <p:nvPr/>
        </p:nvSpPr>
        <p:spPr>
          <a:xfrm>
            <a:off x="-746760" y="5813151"/>
            <a:ext cx="13710201" cy="2089697"/>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14"/>
          <p:cNvSpPr/>
          <p:nvPr/>
        </p:nvSpPr>
        <p:spPr>
          <a:xfrm>
            <a:off x="1" y="2270642"/>
            <a:ext cx="539262" cy="2316716"/>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7" name="Google Shape;347;p14"/>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348" name="Google Shape;348;p14"/>
          <p:cNvSpPr/>
          <p:nvPr/>
        </p:nvSpPr>
        <p:spPr>
          <a:xfrm>
            <a:off x="11437254" y="612882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9" name="Google Shape;349;p14"/>
          <p:cNvGrpSpPr/>
          <p:nvPr/>
        </p:nvGrpSpPr>
        <p:grpSpPr>
          <a:xfrm>
            <a:off x="-7655547" y="9079875"/>
            <a:ext cx="1490074" cy="1058815"/>
            <a:chOff x="6178060" y="1350443"/>
            <a:chExt cx="2438400" cy="4548554"/>
          </a:xfrm>
        </p:grpSpPr>
        <p:sp>
          <p:nvSpPr>
            <p:cNvPr id="350" name="Google Shape;350;p14"/>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14"/>
            <p:cNvSpPr/>
            <p:nvPr/>
          </p:nvSpPr>
          <p:spPr>
            <a:xfrm>
              <a:off x="6213633" y="1427045"/>
              <a:ext cx="2364653" cy="4395548"/>
            </a:xfrm>
            <a:prstGeom prst="roundRect">
              <a:avLst>
                <a:gd fmla="val 2614" name="adj"/>
              </a:avLst>
            </a:prstGeom>
            <a:blipFill rotWithShape="1">
              <a:blip r:embed="rId6">
                <a:alphaModFix/>
              </a:blip>
              <a:stretch>
                <a:fillRect b="-8584" l="-11218" r="-14903" t="-336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2" name="Google Shape;352;p14"/>
          <p:cNvSpPr/>
          <p:nvPr/>
        </p:nvSpPr>
        <p:spPr>
          <a:xfrm>
            <a:off x="16283036" y="1891802"/>
            <a:ext cx="451141" cy="3108420"/>
          </a:xfrm>
          <a:prstGeom prst="rect">
            <a:avLst/>
          </a:prstGeom>
          <a:solidFill>
            <a:srgbClr val="9AB88D">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4"/>
          <p:cNvSpPr txBox="1"/>
          <p:nvPr/>
        </p:nvSpPr>
        <p:spPr>
          <a:xfrm>
            <a:off x="949447" y="1083127"/>
            <a:ext cx="455797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4000">
                <a:solidFill>
                  <a:srgbClr val="3D362C"/>
                </a:solidFill>
                <a:latin typeface="Sigmar One"/>
                <a:ea typeface="Sigmar One"/>
                <a:cs typeface="Sigmar One"/>
                <a:sym typeface="Sigmar One"/>
              </a:rPr>
              <a:t>nơi được đặt</a:t>
            </a:r>
            <a:endParaRPr sz="4400">
              <a:solidFill>
                <a:srgbClr val="3D362C"/>
              </a:solidFill>
              <a:latin typeface="Sigmar One"/>
              <a:ea typeface="Sigmar One"/>
              <a:cs typeface="Sigmar One"/>
              <a:sym typeface="Sigmar One"/>
            </a:endParaRPr>
          </a:p>
        </p:txBody>
      </p:sp>
      <p:sp>
        <p:nvSpPr>
          <p:cNvPr id="354" name="Google Shape;354;p14"/>
          <p:cNvSpPr txBox="1"/>
          <p:nvPr/>
        </p:nvSpPr>
        <p:spPr>
          <a:xfrm>
            <a:off x="949447" y="2153477"/>
            <a:ext cx="626609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vi-VN" sz="2000" u="none" strike="noStrike">
                <a:solidFill>
                  <a:srgbClr val="F9F8F5"/>
                </a:solidFill>
                <a:latin typeface="Arial"/>
                <a:ea typeface="Arial"/>
                <a:cs typeface="Arial"/>
                <a:sym typeface="Arial"/>
              </a:rPr>
              <a:t>Nhà trẻ và trung</a:t>
            </a:r>
            <a:r>
              <a:rPr lang="vi-VN" sz="2000">
                <a:solidFill>
                  <a:srgbClr val="F9F8F5"/>
                </a:solidFill>
                <a:latin typeface="Arial"/>
                <a:ea typeface="Arial"/>
                <a:cs typeface="Arial"/>
                <a:sym typeface="Arial"/>
              </a:rPr>
              <a:t> tâm thương mại</a:t>
            </a:r>
            <a:endParaRPr b="0" sz="2000">
              <a:solidFill>
                <a:schemeClr val="dk1"/>
              </a:solidFill>
              <a:latin typeface="Arial"/>
              <a:ea typeface="Arial"/>
              <a:cs typeface="Arial"/>
              <a:sym typeface="Arial"/>
            </a:endParaRPr>
          </a:p>
          <a:p>
            <a:pPr indent="0" lvl="0" marL="0" marR="0" rtl="0" algn="l">
              <a:spcBef>
                <a:spcPts val="0"/>
              </a:spcBef>
              <a:spcAft>
                <a:spcPts val="0"/>
              </a:spcAft>
              <a:buNone/>
            </a:pPr>
            <a:br>
              <a:rPr lang="vi-VN" sz="2000">
                <a:solidFill>
                  <a:schemeClr val="dk1"/>
                </a:solidFill>
                <a:latin typeface="Arial"/>
                <a:ea typeface="Arial"/>
                <a:cs typeface="Arial"/>
                <a:sym typeface="Arial"/>
              </a:rPr>
            </a:br>
            <a:endParaRPr sz="2000">
              <a:solidFill>
                <a:srgbClr val="F9F8F5"/>
              </a:solidFill>
              <a:latin typeface="Arial"/>
              <a:ea typeface="Arial"/>
              <a:cs typeface="Arial"/>
              <a:sym typeface="Arial"/>
            </a:endParaRPr>
          </a:p>
        </p:txBody>
      </p:sp>
      <p:grpSp>
        <p:nvGrpSpPr>
          <p:cNvPr id="355" name="Google Shape;355;p14"/>
          <p:cNvGrpSpPr/>
          <p:nvPr/>
        </p:nvGrpSpPr>
        <p:grpSpPr>
          <a:xfrm>
            <a:off x="8092440" y="831873"/>
            <a:ext cx="3680277" cy="4030218"/>
            <a:chOff x="6178060" y="1350443"/>
            <a:chExt cx="2438400" cy="4548554"/>
          </a:xfrm>
        </p:grpSpPr>
        <p:sp>
          <p:nvSpPr>
            <p:cNvPr id="356" name="Google Shape;356;p14"/>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14"/>
            <p:cNvSpPr/>
            <p:nvPr/>
          </p:nvSpPr>
          <p:spPr>
            <a:xfrm>
              <a:off x="6210262" y="1396374"/>
              <a:ext cx="2374782" cy="4452065"/>
            </a:xfrm>
            <a:prstGeom prst="roundRect">
              <a:avLst>
                <a:gd fmla="val 2614" name="adj"/>
              </a:avLst>
            </a:prstGeom>
            <a:blipFill rotWithShape="1">
              <a:blip r:embed="rId7">
                <a:alphaModFix/>
              </a:blip>
              <a:stretch>
                <a:fillRect b="-4222" l="-23953" r="-82415" t="-2894"/>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58" name="Google Shape;358;p14"/>
          <p:cNvGrpSpPr/>
          <p:nvPr/>
        </p:nvGrpSpPr>
        <p:grpSpPr>
          <a:xfrm>
            <a:off x="1052792" y="3162553"/>
            <a:ext cx="6705501" cy="3116580"/>
            <a:chOff x="6178060" y="1350443"/>
            <a:chExt cx="2438400" cy="4548554"/>
          </a:xfrm>
        </p:grpSpPr>
        <p:sp>
          <p:nvSpPr>
            <p:cNvPr id="359" name="Google Shape;359;p14"/>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14"/>
            <p:cNvSpPr/>
            <p:nvPr/>
          </p:nvSpPr>
          <p:spPr>
            <a:xfrm>
              <a:off x="6193740" y="1396374"/>
              <a:ext cx="2407402" cy="4459497"/>
            </a:xfrm>
            <a:prstGeom prst="roundRect">
              <a:avLst>
                <a:gd fmla="val 2614" name="adj"/>
              </a:avLst>
            </a:prstGeom>
            <a:blipFill rotWithShape="1">
              <a:blip r:embed="rId8">
                <a:alphaModFix/>
              </a:blip>
              <a:stretch>
                <a:fillRect b="-30279" l="-5740" r="-2432" t="-1159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15"/>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367" name="Google Shape;367;p15"/>
          <p:cNvSpPr/>
          <p:nvPr/>
        </p:nvSpPr>
        <p:spPr>
          <a:xfrm>
            <a:off x="934016" y="1301203"/>
            <a:ext cx="3006940" cy="2089697"/>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15"/>
          <p:cNvSpPr/>
          <p:nvPr/>
        </p:nvSpPr>
        <p:spPr>
          <a:xfrm>
            <a:off x="2203468" y="3094200"/>
            <a:ext cx="7785064" cy="3389347"/>
          </a:xfrm>
          <a:prstGeom prst="rect">
            <a:avLst/>
          </a:prstGeom>
          <a:solidFill>
            <a:srgbClr val="EFE78C">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9" name="Google Shape;369;p15"/>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370" name="Google Shape;370;p15"/>
          <p:cNvSpPr/>
          <p:nvPr/>
        </p:nvSpPr>
        <p:spPr>
          <a:xfrm>
            <a:off x="11437254" y="612882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1" name="Google Shape;371;p15"/>
          <p:cNvGrpSpPr/>
          <p:nvPr/>
        </p:nvGrpSpPr>
        <p:grpSpPr>
          <a:xfrm>
            <a:off x="-7655547" y="9079875"/>
            <a:ext cx="1490074" cy="1058815"/>
            <a:chOff x="6178060" y="1350443"/>
            <a:chExt cx="2438400" cy="4548554"/>
          </a:xfrm>
        </p:grpSpPr>
        <p:sp>
          <p:nvSpPr>
            <p:cNvPr id="372" name="Google Shape;372;p15"/>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15"/>
            <p:cNvSpPr/>
            <p:nvPr/>
          </p:nvSpPr>
          <p:spPr>
            <a:xfrm>
              <a:off x="6213633" y="1427045"/>
              <a:ext cx="2364653" cy="4395548"/>
            </a:xfrm>
            <a:prstGeom prst="roundRect">
              <a:avLst>
                <a:gd fmla="val 2614" name="adj"/>
              </a:avLst>
            </a:prstGeom>
            <a:blipFill rotWithShape="1">
              <a:blip r:embed="rId6">
                <a:alphaModFix/>
              </a:blip>
              <a:stretch>
                <a:fillRect b="-8584" l="-11218" r="-14903" t="-336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74" name="Google Shape;374;p15"/>
          <p:cNvSpPr/>
          <p:nvPr/>
        </p:nvSpPr>
        <p:spPr>
          <a:xfrm>
            <a:off x="16283036" y="1891802"/>
            <a:ext cx="451141" cy="3108420"/>
          </a:xfrm>
          <a:prstGeom prst="rect">
            <a:avLst/>
          </a:prstGeom>
          <a:solidFill>
            <a:srgbClr val="9AB88D">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15"/>
          <p:cNvSpPr/>
          <p:nvPr/>
        </p:nvSpPr>
        <p:spPr>
          <a:xfrm>
            <a:off x="10991682" y="-34202"/>
            <a:ext cx="1200318" cy="710215"/>
          </a:xfrm>
          <a:prstGeom prst="rect">
            <a:avLst/>
          </a:prstGeom>
          <a:solidFill>
            <a:srgbClr val="9AB88D">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15"/>
          <p:cNvSpPr txBox="1"/>
          <p:nvPr/>
        </p:nvSpPr>
        <p:spPr>
          <a:xfrm>
            <a:off x="2738515" y="4237189"/>
            <a:ext cx="725001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3D362C"/>
                </a:solidFill>
                <a:latin typeface="Sigmar One"/>
                <a:ea typeface="Sigmar One"/>
                <a:cs typeface="Sigmar One"/>
                <a:sym typeface="Sigmar One"/>
              </a:rPr>
              <a:t>Tiềm năng của sản phẩm</a:t>
            </a:r>
            <a:endParaRPr sz="4000">
              <a:solidFill>
                <a:srgbClr val="3D362C"/>
              </a:solidFill>
              <a:latin typeface="Sigmar One"/>
              <a:ea typeface="Sigmar One"/>
              <a:cs typeface="Sigmar One"/>
              <a:sym typeface="Sigmar One"/>
            </a:endParaRPr>
          </a:p>
        </p:txBody>
      </p:sp>
      <p:sp>
        <p:nvSpPr>
          <p:cNvPr id="377" name="Google Shape;377;p15"/>
          <p:cNvSpPr txBox="1"/>
          <p:nvPr/>
        </p:nvSpPr>
        <p:spPr>
          <a:xfrm>
            <a:off x="2738515" y="5027540"/>
            <a:ext cx="500340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rgbClr val="F9F8F5"/>
                </a:solidFill>
                <a:latin typeface="Arial"/>
                <a:ea typeface="Arial"/>
                <a:cs typeface="Arial"/>
                <a:sym typeface="Arial"/>
              </a:rPr>
              <a:t>Cải thiện về nội dung hình ảnh</a:t>
            </a:r>
            <a:endParaRPr sz="2800">
              <a:solidFill>
                <a:srgbClr val="F9F8F5"/>
              </a:solidFill>
              <a:latin typeface="Arial"/>
              <a:ea typeface="Arial"/>
              <a:cs typeface="Arial"/>
              <a:sym typeface="Arial"/>
            </a:endParaRPr>
          </a:p>
        </p:txBody>
      </p:sp>
      <p:grpSp>
        <p:nvGrpSpPr>
          <p:cNvPr id="378" name="Google Shape;378;p15"/>
          <p:cNvGrpSpPr/>
          <p:nvPr/>
        </p:nvGrpSpPr>
        <p:grpSpPr>
          <a:xfrm>
            <a:off x="1505264" y="838793"/>
            <a:ext cx="6705501" cy="3116580"/>
            <a:chOff x="6178060" y="1350443"/>
            <a:chExt cx="2438400" cy="4548554"/>
          </a:xfrm>
        </p:grpSpPr>
        <p:sp>
          <p:nvSpPr>
            <p:cNvPr id="379" name="Google Shape;379;p15"/>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15"/>
            <p:cNvSpPr/>
            <p:nvPr/>
          </p:nvSpPr>
          <p:spPr>
            <a:xfrm>
              <a:off x="6193740" y="1396374"/>
              <a:ext cx="2407402" cy="4459497"/>
            </a:xfrm>
            <a:prstGeom prst="roundRect">
              <a:avLst>
                <a:gd fmla="val 2614" name="adj"/>
              </a:avLst>
            </a:prstGeom>
            <a:blipFill rotWithShape="1">
              <a:blip r:embed="rId7">
                <a:alphaModFix/>
              </a:blip>
              <a:stretch>
                <a:fillRect b="-9893" l="-402" r="-920" t="-102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Icon&#10;&#10;Description automatically generated" id="381" name="Google Shape;381;p15"/>
          <p:cNvPicPr preferRelativeResize="0"/>
          <p:nvPr/>
        </p:nvPicPr>
        <p:blipFill rotWithShape="1">
          <a:blip r:embed="rId8">
            <a:alphaModFix/>
          </a:blip>
          <a:srcRect b="0" l="0" r="0" t="0"/>
          <a:stretch/>
        </p:blipFill>
        <p:spPr>
          <a:xfrm>
            <a:off x="8717280" y="2247911"/>
            <a:ext cx="2774671" cy="44873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16"/>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388" name="Google Shape;388;p16"/>
          <p:cNvSpPr/>
          <p:nvPr/>
        </p:nvSpPr>
        <p:spPr>
          <a:xfrm>
            <a:off x="934016" y="1301203"/>
            <a:ext cx="3006940" cy="2089697"/>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6"/>
          <p:cNvSpPr/>
          <p:nvPr/>
        </p:nvSpPr>
        <p:spPr>
          <a:xfrm>
            <a:off x="2203468" y="3094200"/>
            <a:ext cx="7785064" cy="3389347"/>
          </a:xfrm>
          <a:prstGeom prst="rect">
            <a:avLst/>
          </a:prstGeom>
          <a:solidFill>
            <a:srgbClr val="EFE78C">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0" name="Google Shape;390;p16"/>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391" name="Google Shape;391;p16"/>
          <p:cNvSpPr/>
          <p:nvPr/>
        </p:nvSpPr>
        <p:spPr>
          <a:xfrm>
            <a:off x="11437254" y="612882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2" name="Google Shape;392;p16"/>
          <p:cNvGrpSpPr/>
          <p:nvPr/>
        </p:nvGrpSpPr>
        <p:grpSpPr>
          <a:xfrm>
            <a:off x="-7655547" y="9079875"/>
            <a:ext cx="1490074" cy="1058815"/>
            <a:chOff x="6178060" y="1350443"/>
            <a:chExt cx="2438400" cy="4548554"/>
          </a:xfrm>
        </p:grpSpPr>
        <p:sp>
          <p:nvSpPr>
            <p:cNvPr id="393" name="Google Shape;393;p16"/>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16"/>
            <p:cNvSpPr/>
            <p:nvPr/>
          </p:nvSpPr>
          <p:spPr>
            <a:xfrm>
              <a:off x="6213633" y="1427045"/>
              <a:ext cx="2364653" cy="4395548"/>
            </a:xfrm>
            <a:prstGeom prst="roundRect">
              <a:avLst>
                <a:gd fmla="val 2614" name="adj"/>
              </a:avLst>
            </a:prstGeom>
            <a:blipFill rotWithShape="1">
              <a:blip r:embed="rId6">
                <a:alphaModFix/>
              </a:blip>
              <a:stretch>
                <a:fillRect b="-8584" l="-11218" r="-14903" t="-336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5" name="Google Shape;395;p16"/>
          <p:cNvSpPr/>
          <p:nvPr/>
        </p:nvSpPr>
        <p:spPr>
          <a:xfrm>
            <a:off x="16283036" y="1891802"/>
            <a:ext cx="451141" cy="3108420"/>
          </a:xfrm>
          <a:prstGeom prst="rect">
            <a:avLst/>
          </a:prstGeom>
          <a:solidFill>
            <a:srgbClr val="9AB88D">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16"/>
          <p:cNvSpPr/>
          <p:nvPr/>
        </p:nvSpPr>
        <p:spPr>
          <a:xfrm>
            <a:off x="10991682" y="-34202"/>
            <a:ext cx="1200318" cy="710215"/>
          </a:xfrm>
          <a:prstGeom prst="rect">
            <a:avLst/>
          </a:prstGeom>
          <a:solidFill>
            <a:srgbClr val="9AB88D">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16"/>
          <p:cNvSpPr txBox="1"/>
          <p:nvPr/>
        </p:nvSpPr>
        <p:spPr>
          <a:xfrm>
            <a:off x="2738515" y="4237189"/>
            <a:ext cx="725001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3D362C"/>
                </a:solidFill>
                <a:latin typeface="Sigmar One"/>
                <a:ea typeface="Sigmar One"/>
                <a:cs typeface="Sigmar One"/>
                <a:sym typeface="Sigmar One"/>
              </a:rPr>
              <a:t>Tiềm năng của sản phẩm</a:t>
            </a:r>
            <a:endParaRPr sz="4000">
              <a:solidFill>
                <a:srgbClr val="3D362C"/>
              </a:solidFill>
              <a:latin typeface="Sigmar One"/>
              <a:ea typeface="Sigmar One"/>
              <a:cs typeface="Sigmar One"/>
              <a:sym typeface="Sigmar One"/>
            </a:endParaRPr>
          </a:p>
        </p:txBody>
      </p:sp>
      <p:sp>
        <p:nvSpPr>
          <p:cNvPr id="398" name="Google Shape;398;p16"/>
          <p:cNvSpPr txBox="1"/>
          <p:nvPr/>
        </p:nvSpPr>
        <p:spPr>
          <a:xfrm>
            <a:off x="2738515" y="5027540"/>
            <a:ext cx="500340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rgbClr val="F9F8F5"/>
                </a:solidFill>
                <a:latin typeface="Arial"/>
                <a:ea typeface="Arial"/>
                <a:cs typeface="Arial"/>
                <a:sym typeface="Arial"/>
              </a:rPr>
              <a:t>Kết nối IoT</a:t>
            </a:r>
            <a:endParaRPr/>
          </a:p>
        </p:txBody>
      </p:sp>
      <p:grpSp>
        <p:nvGrpSpPr>
          <p:cNvPr id="399" name="Google Shape;399;p16"/>
          <p:cNvGrpSpPr/>
          <p:nvPr/>
        </p:nvGrpSpPr>
        <p:grpSpPr>
          <a:xfrm>
            <a:off x="1505264" y="838793"/>
            <a:ext cx="6705501" cy="3116580"/>
            <a:chOff x="6178060" y="1350443"/>
            <a:chExt cx="2438400" cy="4548554"/>
          </a:xfrm>
        </p:grpSpPr>
        <p:sp>
          <p:nvSpPr>
            <p:cNvPr id="400" name="Google Shape;400;p16"/>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16"/>
            <p:cNvSpPr/>
            <p:nvPr/>
          </p:nvSpPr>
          <p:spPr>
            <a:xfrm>
              <a:off x="6193740" y="1396374"/>
              <a:ext cx="2407402" cy="4459497"/>
            </a:xfrm>
            <a:prstGeom prst="roundRect">
              <a:avLst>
                <a:gd fmla="val 2614" name="adj"/>
              </a:avLst>
            </a:prstGeom>
            <a:blipFill rotWithShape="1">
              <a:blip r:embed="rId7">
                <a:alphaModFix/>
              </a:blip>
              <a:stretch>
                <a:fillRect b="-2733" l="-402" r="-920" t="-818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Icon&#10;&#10;Description automatically generated" id="402" name="Google Shape;402;p16"/>
          <p:cNvPicPr preferRelativeResize="0"/>
          <p:nvPr/>
        </p:nvPicPr>
        <p:blipFill rotWithShape="1">
          <a:blip r:embed="rId8">
            <a:alphaModFix/>
          </a:blip>
          <a:srcRect b="0" l="0" r="0" t="0"/>
          <a:stretch/>
        </p:blipFill>
        <p:spPr>
          <a:xfrm>
            <a:off x="8717280" y="2247911"/>
            <a:ext cx="2774671" cy="44873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17"/>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409" name="Google Shape;409;p17"/>
          <p:cNvSpPr/>
          <p:nvPr/>
        </p:nvSpPr>
        <p:spPr>
          <a:xfrm>
            <a:off x="934016" y="1301203"/>
            <a:ext cx="3006940" cy="2089697"/>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17"/>
          <p:cNvSpPr/>
          <p:nvPr/>
        </p:nvSpPr>
        <p:spPr>
          <a:xfrm>
            <a:off x="2203468" y="3094200"/>
            <a:ext cx="7785064" cy="3389347"/>
          </a:xfrm>
          <a:prstGeom prst="rect">
            <a:avLst/>
          </a:prstGeom>
          <a:solidFill>
            <a:srgbClr val="EFE78C">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1" name="Google Shape;411;p17"/>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412" name="Google Shape;412;p17"/>
          <p:cNvSpPr/>
          <p:nvPr/>
        </p:nvSpPr>
        <p:spPr>
          <a:xfrm>
            <a:off x="11437254" y="612882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13" name="Google Shape;413;p17"/>
          <p:cNvGrpSpPr/>
          <p:nvPr/>
        </p:nvGrpSpPr>
        <p:grpSpPr>
          <a:xfrm>
            <a:off x="-7655547" y="9079875"/>
            <a:ext cx="1490074" cy="1058815"/>
            <a:chOff x="6178060" y="1350443"/>
            <a:chExt cx="2438400" cy="4548554"/>
          </a:xfrm>
        </p:grpSpPr>
        <p:sp>
          <p:nvSpPr>
            <p:cNvPr id="414" name="Google Shape;414;p17"/>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17"/>
            <p:cNvSpPr/>
            <p:nvPr/>
          </p:nvSpPr>
          <p:spPr>
            <a:xfrm>
              <a:off x="6213633" y="1427045"/>
              <a:ext cx="2364653" cy="4395548"/>
            </a:xfrm>
            <a:prstGeom prst="roundRect">
              <a:avLst>
                <a:gd fmla="val 2614" name="adj"/>
              </a:avLst>
            </a:prstGeom>
            <a:blipFill rotWithShape="1">
              <a:blip r:embed="rId6">
                <a:alphaModFix/>
              </a:blip>
              <a:stretch>
                <a:fillRect b="-8584" l="-11218" r="-14903" t="-336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6" name="Google Shape;416;p17"/>
          <p:cNvSpPr/>
          <p:nvPr/>
        </p:nvSpPr>
        <p:spPr>
          <a:xfrm>
            <a:off x="16283036" y="1891802"/>
            <a:ext cx="451141" cy="3108420"/>
          </a:xfrm>
          <a:prstGeom prst="rect">
            <a:avLst/>
          </a:prstGeom>
          <a:solidFill>
            <a:srgbClr val="9AB88D">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17"/>
          <p:cNvSpPr/>
          <p:nvPr/>
        </p:nvSpPr>
        <p:spPr>
          <a:xfrm>
            <a:off x="10991682" y="-34202"/>
            <a:ext cx="1200318" cy="710215"/>
          </a:xfrm>
          <a:prstGeom prst="rect">
            <a:avLst/>
          </a:prstGeom>
          <a:solidFill>
            <a:srgbClr val="9AB88D">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17"/>
          <p:cNvSpPr txBox="1"/>
          <p:nvPr/>
        </p:nvSpPr>
        <p:spPr>
          <a:xfrm>
            <a:off x="2738515" y="4237189"/>
            <a:ext cx="725001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3D362C"/>
                </a:solidFill>
                <a:latin typeface="Sigmar One"/>
                <a:ea typeface="Sigmar One"/>
                <a:cs typeface="Sigmar One"/>
                <a:sym typeface="Sigmar One"/>
              </a:rPr>
              <a:t>Tiềm năng của sản phẩm</a:t>
            </a:r>
            <a:endParaRPr sz="4000">
              <a:solidFill>
                <a:srgbClr val="3D362C"/>
              </a:solidFill>
              <a:latin typeface="Sigmar One"/>
              <a:ea typeface="Sigmar One"/>
              <a:cs typeface="Sigmar One"/>
              <a:sym typeface="Sigmar One"/>
            </a:endParaRPr>
          </a:p>
        </p:txBody>
      </p:sp>
      <p:sp>
        <p:nvSpPr>
          <p:cNvPr id="419" name="Google Shape;419;p17"/>
          <p:cNvSpPr txBox="1"/>
          <p:nvPr/>
        </p:nvSpPr>
        <p:spPr>
          <a:xfrm>
            <a:off x="2738515" y="5027540"/>
            <a:ext cx="500340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rgbClr val="F9F8F5"/>
                </a:solidFill>
                <a:latin typeface="Arial"/>
                <a:ea typeface="Arial"/>
                <a:cs typeface="Arial"/>
                <a:sym typeface="Arial"/>
              </a:rPr>
              <a:t>Phân loại rác</a:t>
            </a:r>
            <a:endParaRPr sz="2800">
              <a:solidFill>
                <a:srgbClr val="F9F8F5"/>
              </a:solidFill>
              <a:latin typeface="Arial"/>
              <a:ea typeface="Arial"/>
              <a:cs typeface="Arial"/>
              <a:sym typeface="Arial"/>
            </a:endParaRPr>
          </a:p>
        </p:txBody>
      </p:sp>
      <p:grpSp>
        <p:nvGrpSpPr>
          <p:cNvPr id="420" name="Google Shape;420;p17"/>
          <p:cNvGrpSpPr/>
          <p:nvPr/>
        </p:nvGrpSpPr>
        <p:grpSpPr>
          <a:xfrm>
            <a:off x="1505264" y="838793"/>
            <a:ext cx="6705501" cy="3116580"/>
            <a:chOff x="6178060" y="1350443"/>
            <a:chExt cx="2438400" cy="4548554"/>
          </a:xfrm>
        </p:grpSpPr>
        <p:sp>
          <p:nvSpPr>
            <p:cNvPr id="421" name="Google Shape;421;p17"/>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17"/>
            <p:cNvSpPr/>
            <p:nvPr/>
          </p:nvSpPr>
          <p:spPr>
            <a:xfrm>
              <a:off x="6193740" y="1396374"/>
              <a:ext cx="2407402" cy="4459497"/>
            </a:xfrm>
            <a:prstGeom prst="roundRect">
              <a:avLst>
                <a:gd fmla="val 2614" name="adj"/>
              </a:avLst>
            </a:prstGeom>
            <a:blipFill rotWithShape="1">
              <a:blip r:embed="rId7">
                <a:alphaModFix/>
              </a:blip>
              <a:stretch>
                <a:fillRect b="-10189" l="-3314" r="-2128" t="-1880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Icon&#10;&#10;Description automatically generated" id="423" name="Google Shape;423;p17"/>
          <p:cNvPicPr preferRelativeResize="0"/>
          <p:nvPr/>
        </p:nvPicPr>
        <p:blipFill rotWithShape="1">
          <a:blip r:embed="rId8">
            <a:alphaModFix/>
          </a:blip>
          <a:srcRect b="0" l="0" r="0" t="0"/>
          <a:stretch/>
        </p:blipFill>
        <p:spPr>
          <a:xfrm>
            <a:off x="8717280" y="2247911"/>
            <a:ext cx="2774671" cy="44873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18"/>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429" name="Google Shape;429;p18"/>
          <p:cNvSpPr/>
          <p:nvPr/>
        </p:nvSpPr>
        <p:spPr>
          <a:xfrm>
            <a:off x="6607952" y="4504888"/>
            <a:ext cx="5584048" cy="2353112"/>
          </a:xfrm>
          <a:prstGeom prst="rect">
            <a:avLst/>
          </a:prstGeom>
          <a:solidFill>
            <a:srgbClr val="EFE78C">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18"/>
          <p:cNvSpPr/>
          <p:nvPr/>
        </p:nvSpPr>
        <p:spPr>
          <a:xfrm>
            <a:off x="-9571" y="5112722"/>
            <a:ext cx="12196563" cy="1745278"/>
          </a:xfrm>
          <a:prstGeom prst="rect">
            <a:avLst/>
          </a:prstGeom>
          <a:solidFill>
            <a:srgbClr val="9AB88D">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10;&#10;Description automatically generated" id="431" name="Google Shape;431;p18"/>
          <p:cNvPicPr preferRelativeResize="0"/>
          <p:nvPr/>
        </p:nvPicPr>
        <p:blipFill rotWithShape="1">
          <a:blip r:embed="rId4">
            <a:alphaModFix/>
          </a:blip>
          <a:srcRect b="0" l="0" r="0" t="0"/>
          <a:stretch/>
        </p:blipFill>
        <p:spPr>
          <a:xfrm>
            <a:off x="434023" y="1745278"/>
            <a:ext cx="8295132" cy="5112722"/>
          </a:xfrm>
          <a:prstGeom prst="rect">
            <a:avLst/>
          </a:prstGeom>
          <a:noFill/>
          <a:ln>
            <a:noFill/>
          </a:ln>
        </p:spPr>
      </p:pic>
      <p:sp>
        <p:nvSpPr>
          <p:cNvPr id="432" name="Google Shape;432;p18"/>
          <p:cNvSpPr/>
          <p:nvPr/>
        </p:nvSpPr>
        <p:spPr>
          <a:xfrm>
            <a:off x="-10864" y="1301203"/>
            <a:ext cx="711904" cy="2089697"/>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3" name="Google Shape;433;p18"/>
          <p:cNvPicPr preferRelativeResize="0"/>
          <p:nvPr/>
        </p:nvPicPr>
        <p:blipFill rotWithShape="1">
          <a:blip r:embed="rId5">
            <a:alphaModFix/>
          </a:blip>
          <a:srcRect b="0" l="0" r="0" t="0"/>
          <a:stretch/>
        </p:blipFill>
        <p:spPr>
          <a:xfrm>
            <a:off x="12963441" y="-638264"/>
            <a:ext cx="1200318" cy="1276528"/>
          </a:xfrm>
          <a:prstGeom prst="rect">
            <a:avLst/>
          </a:prstGeom>
          <a:noFill/>
          <a:ln>
            <a:noFill/>
          </a:ln>
        </p:spPr>
      </p:pic>
      <p:grpSp>
        <p:nvGrpSpPr>
          <p:cNvPr id="434" name="Google Shape;434;p18"/>
          <p:cNvGrpSpPr/>
          <p:nvPr/>
        </p:nvGrpSpPr>
        <p:grpSpPr>
          <a:xfrm>
            <a:off x="-7655547" y="9079875"/>
            <a:ext cx="1490074" cy="1058815"/>
            <a:chOff x="6178060" y="1350443"/>
            <a:chExt cx="2438400" cy="4548554"/>
          </a:xfrm>
        </p:grpSpPr>
        <p:sp>
          <p:nvSpPr>
            <p:cNvPr id="435" name="Google Shape;435;p18"/>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18"/>
            <p:cNvSpPr/>
            <p:nvPr/>
          </p:nvSpPr>
          <p:spPr>
            <a:xfrm>
              <a:off x="6213633" y="1427045"/>
              <a:ext cx="2364653" cy="4395548"/>
            </a:xfrm>
            <a:prstGeom prst="roundRect">
              <a:avLst>
                <a:gd fmla="val 2614" name="adj"/>
              </a:avLst>
            </a:prstGeom>
            <a:blipFill rotWithShape="1">
              <a:blip r:embed="rId6">
                <a:alphaModFix/>
              </a:blip>
              <a:stretch>
                <a:fillRect b="-8584" l="-11218" r="-14903" t="-336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7" name="Google Shape;437;p18"/>
          <p:cNvSpPr/>
          <p:nvPr/>
        </p:nvSpPr>
        <p:spPr>
          <a:xfrm>
            <a:off x="16283036" y="1891802"/>
            <a:ext cx="451141" cy="3108420"/>
          </a:xfrm>
          <a:prstGeom prst="rect">
            <a:avLst/>
          </a:prstGeom>
          <a:solidFill>
            <a:srgbClr val="9AB88D">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18"/>
          <p:cNvSpPr txBox="1"/>
          <p:nvPr/>
        </p:nvSpPr>
        <p:spPr>
          <a:xfrm>
            <a:off x="3432355" y="961107"/>
            <a:ext cx="6705501"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6600">
                <a:solidFill>
                  <a:srgbClr val="3D362C"/>
                </a:solidFill>
                <a:latin typeface="Sigmar One"/>
                <a:ea typeface="Sigmar One"/>
                <a:cs typeface="Sigmar One"/>
                <a:sym typeface="Sigmar One"/>
              </a:rPr>
              <a:t>Thank you</a:t>
            </a:r>
            <a:endParaRPr sz="7200">
              <a:solidFill>
                <a:srgbClr val="3D362C"/>
              </a:solidFill>
              <a:latin typeface="Sigmar One"/>
              <a:ea typeface="Sigmar One"/>
              <a:cs typeface="Sigmar One"/>
              <a:sym typeface="Sigmar One"/>
            </a:endParaRPr>
          </a:p>
        </p:txBody>
      </p:sp>
      <p:sp>
        <p:nvSpPr>
          <p:cNvPr id="439" name="Google Shape;439;p18"/>
          <p:cNvSpPr txBox="1"/>
          <p:nvPr/>
        </p:nvSpPr>
        <p:spPr>
          <a:xfrm>
            <a:off x="-6060638" y="5514476"/>
            <a:ext cx="385260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rgbClr val="F9F8F5"/>
                </a:solidFill>
                <a:latin typeface="Arial"/>
                <a:ea typeface="Arial"/>
                <a:cs typeface="Arial"/>
                <a:sym typeface="Arial"/>
              </a:rPr>
              <a:t>Lorem ipsum dolor sit amet, consectetuer adipiscing elit. </a:t>
            </a:r>
            <a:endParaRPr sz="1800">
              <a:solidFill>
                <a:srgbClr val="F9F8F5"/>
              </a:solidFill>
              <a:latin typeface="Arial"/>
              <a:ea typeface="Arial"/>
              <a:cs typeface="Arial"/>
              <a:sym typeface="Arial"/>
            </a:endParaRPr>
          </a:p>
        </p:txBody>
      </p:sp>
      <p:grpSp>
        <p:nvGrpSpPr>
          <p:cNvPr id="440" name="Google Shape;440;p18"/>
          <p:cNvGrpSpPr/>
          <p:nvPr/>
        </p:nvGrpSpPr>
        <p:grpSpPr>
          <a:xfrm>
            <a:off x="-11570656" y="-3586725"/>
            <a:ext cx="6705501" cy="3116580"/>
            <a:chOff x="6178060" y="1350443"/>
            <a:chExt cx="2438400" cy="4548554"/>
          </a:xfrm>
        </p:grpSpPr>
        <p:sp>
          <p:nvSpPr>
            <p:cNvPr id="441" name="Google Shape;441;p18"/>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18"/>
            <p:cNvSpPr/>
            <p:nvPr/>
          </p:nvSpPr>
          <p:spPr>
            <a:xfrm>
              <a:off x="6193740" y="1396374"/>
              <a:ext cx="2407402" cy="4459497"/>
            </a:xfrm>
            <a:prstGeom prst="roundRect">
              <a:avLst>
                <a:gd fmla="val 2614" name="adj"/>
              </a:avLst>
            </a:prstGeom>
            <a:blipFill rotWithShape="1">
              <a:blip r:embed="rId7">
                <a:alphaModFix/>
              </a:blip>
              <a:stretch>
                <a:fillRect b="-5429" l="-687" r="-635" t="-5492"/>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Icon&#10;&#10;Description automatically generated" id="443" name="Google Shape;443;p18"/>
          <p:cNvPicPr preferRelativeResize="0"/>
          <p:nvPr/>
        </p:nvPicPr>
        <p:blipFill rotWithShape="1">
          <a:blip r:embed="rId8">
            <a:alphaModFix/>
          </a:blip>
          <a:srcRect b="0" l="0" r="0" t="0"/>
          <a:stretch/>
        </p:blipFill>
        <p:spPr>
          <a:xfrm>
            <a:off x="21244560" y="6899826"/>
            <a:ext cx="2774671" cy="4487312"/>
          </a:xfrm>
          <a:prstGeom prst="rect">
            <a:avLst/>
          </a:prstGeom>
          <a:noFill/>
          <a:ln>
            <a:noFill/>
          </a:ln>
        </p:spPr>
      </p:pic>
      <p:sp>
        <p:nvSpPr>
          <p:cNvPr id="444" name="Google Shape;444;p18"/>
          <p:cNvSpPr/>
          <p:nvPr/>
        </p:nvSpPr>
        <p:spPr>
          <a:xfrm>
            <a:off x="4423409" y="2161751"/>
            <a:ext cx="3345183" cy="3331666"/>
          </a:xfrm>
          <a:prstGeom prst="ellipse">
            <a:avLst/>
          </a:prstGeom>
          <a:blipFill rotWithShape="1">
            <a:blip r:embed="rId9">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10;&#10;Description automatically generated" id="445" name="Google Shape;445;p18"/>
          <p:cNvPicPr preferRelativeResize="0"/>
          <p:nvPr/>
        </p:nvPicPr>
        <p:blipFill rotWithShape="1">
          <a:blip r:embed="rId10">
            <a:alphaModFix/>
          </a:blip>
          <a:srcRect b="0" l="0" r="0" t="0"/>
          <a:stretch/>
        </p:blipFill>
        <p:spPr>
          <a:xfrm>
            <a:off x="8675077" y="1501965"/>
            <a:ext cx="3136381" cy="5064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9"/>
          <p:cNvSpPr/>
          <p:nvPr/>
        </p:nvSpPr>
        <p:spPr>
          <a:xfrm>
            <a:off x="0" y="0"/>
            <a:ext cx="12192000" cy="6858000"/>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omputer&#10;&#10;Description automatically generated with low confidence" id="451" name="Google Shape;451;p19"/>
          <p:cNvPicPr preferRelativeResize="0"/>
          <p:nvPr/>
        </p:nvPicPr>
        <p:blipFill rotWithShape="1">
          <a:blip r:embed="rId3">
            <a:alphaModFix/>
          </a:blip>
          <a:srcRect b="0" l="0" r="0" t="0"/>
          <a:stretch/>
        </p:blipFill>
        <p:spPr>
          <a:xfrm>
            <a:off x="3671549" y="1942892"/>
            <a:ext cx="4848902" cy="2972215"/>
          </a:xfrm>
          <a:prstGeom prst="rect">
            <a:avLst/>
          </a:prstGeom>
          <a:noFill/>
          <a:ln>
            <a:noFill/>
          </a:ln>
        </p:spPr>
      </p:pic>
      <p:pic>
        <p:nvPicPr>
          <p:cNvPr id="452" name="Google Shape;452;p19"/>
          <p:cNvPicPr preferRelativeResize="0"/>
          <p:nvPr/>
        </p:nvPicPr>
        <p:blipFill rotWithShape="1">
          <a:blip r:embed="rId4">
            <a:alphaModFix/>
          </a:blip>
          <a:srcRect b="0" l="0" r="0" t="0"/>
          <a:stretch/>
        </p:blipFill>
        <p:spPr>
          <a:xfrm>
            <a:off x="11463229" y="-155827"/>
            <a:ext cx="7001852" cy="5172797"/>
          </a:xfrm>
          <a:prstGeom prst="rect">
            <a:avLst/>
          </a:prstGeom>
          <a:noFill/>
          <a:ln>
            <a:noFill/>
          </a:ln>
        </p:spPr>
      </p:pic>
      <p:sp>
        <p:nvSpPr>
          <p:cNvPr id="453" name="Google Shape;453;p19"/>
          <p:cNvSpPr txBox="1"/>
          <p:nvPr/>
        </p:nvSpPr>
        <p:spPr>
          <a:xfrm>
            <a:off x="4640020" y="1771383"/>
            <a:ext cx="981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Đèn led</a:t>
            </a:r>
            <a:endParaRPr/>
          </a:p>
        </p:txBody>
      </p:sp>
      <p:sp>
        <p:nvSpPr>
          <p:cNvPr id="454" name="Google Shape;454;p19"/>
          <p:cNvSpPr txBox="1"/>
          <p:nvPr/>
        </p:nvSpPr>
        <p:spPr>
          <a:xfrm>
            <a:off x="3761608" y="2140715"/>
            <a:ext cx="981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Arduino</a:t>
            </a:r>
            <a:endParaRPr/>
          </a:p>
        </p:txBody>
      </p:sp>
      <p:sp>
        <p:nvSpPr>
          <p:cNvPr id="455" name="Google Shape;455;p19"/>
          <p:cNvSpPr txBox="1"/>
          <p:nvPr/>
        </p:nvSpPr>
        <p:spPr>
          <a:xfrm>
            <a:off x="2796495" y="2380293"/>
            <a:ext cx="981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Nguồn</a:t>
            </a:r>
            <a:endParaRPr sz="1800">
              <a:solidFill>
                <a:schemeClr val="dk1"/>
              </a:solidFill>
              <a:latin typeface="Arial"/>
              <a:ea typeface="Arial"/>
              <a:cs typeface="Arial"/>
              <a:sym typeface="Arial"/>
            </a:endParaRPr>
          </a:p>
        </p:txBody>
      </p:sp>
      <p:sp>
        <p:nvSpPr>
          <p:cNvPr id="456" name="Google Shape;456;p19"/>
          <p:cNvSpPr txBox="1"/>
          <p:nvPr/>
        </p:nvSpPr>
        <p:spPr>
          <a:xfrm>
            <a:off x="4885452" y="4886268"/>
            <a:ext cx="14725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Breadboard</a:t>
            </a:r>
            <a:endParaRPr/>
          </a:p>
        </p:txBody>
      </p:sp>
      <p:sp>
        <p:nvSpPr>
          <p:cNvPr id="457" name="Google Shape;457;p19"/>
          <p:cNvSpPr txBox="1"/>
          <p:nvPr/>
        </p:nvSpPr>
        <p:spPr>
          <a:xfrm>
            <a:off x="3116901" y="4659198"/>
            <a:ext cx="14725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Raspberry</a:t>
            </a:r>
            <a:endParaRPr/>
          </a:p>
        </p:txBody>
      </p:sp>
      <p:sp>
        <p:nvSpPr>
          <p:cNvPr id="458" name="Google Shape;458;p19"/>
          <p:cNvSpPr txBox="1"/>
          <p:nvPr/>
        </p:nvSpPr>
        <p:spPr>
          <a:xfrm>
            <a:off x="6607301" y="4701602"/>
            <a:ext cx="14725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Servo</a:t>
            </a:r>
            <a:endParaRPr/>
          </a:p>
        </p:txBody>
      </p:sp>
      <p:sp>
        <p:nvSpPr>
          <p:cNvPr id="459" name="Google Shape;459;p19"/>
          <p:cNvSpPr txBox="1"/>
          <p:nvPr/>
        </p:nvSpPr>
        <p:spPr>
          <a:xfrm>
            <a:off x="5737714" y="1405652"/>
            <a:ext cx="12893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Cảm biến</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vi-VN" sz="1800">
                <a:solidFill>
                  <a:schemeClr val="dk1"/>
                </a:solidFill>
                <a:latin typeface="Arial"/>
                <a:ea typeface="Arial"/>
                <a:cs typeface="Arial"/>
                <a:sym typeface="Arial"/>
              </a:rPr>
              <a:t>hồng ngoại</a:t>
            </a:r>
            <a:endParaRPr sz="1800">
              <a:solidFill>
                <a:schemeClr val="dk1"/>
              </a:solidFill>
              <a:latin typeface="Arial"/>
              <a:ea typeface="Arial"/>
              <a:cs typeface="Arial"/>
              <a:sym typeface="Arial"/>
            </a:endParaRPr>
          </a:p>
        </p:txBody>
      </p:sp>
      <p:sp>
        <p:nvSpPr>
          <p:cNvPr id="460" name="Google Shape;460;p19"/>
          <p:cNvSpPr txBox="1"/>
          <p:nvPr/>
        </p:nvSpPr>
        <p:spPr>
          <a:xfrm>
            <a:off x="8530945" y="3429000"/>
            <a:ext cx="7122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Rác</a:t>
            </a:r>
            <a:endParaRPr sz="1800">
              <a:solidFill>
                <a:schemeClr val="dk1"/>
              </a:solidFill>
              <a:latin typeface="Arial"/>
              <a:ea typeface="Arial"/>
              <a:cs typeface="Arial"/>
              <a:sym typeface="Arial"/>
            </a:endParaRPr>
          </a:p>
        </p:txBody>
      </p:sp>
      <p:pic>
        <p:nvPicPr>
          <p:cNvPr descr="A close-up of some fruit&#10;&#10;Description automatically generated with low confidence" id="461" name="Google Shape;461;p19"/>
          <p:cNvPicPr preferRelativeResize="0"/>
          <p:nvPr/>
        </p:nvPicPr>
        <p:blipFill rotWithShape="1">
          <a:blip r:embed="rId5">
            <a:alphaModFix/>
          </a:blip>
          <a:srcRect b="0" l="0" r="0" t="0"/>
          <a:stretch/>
        </p:blipFill>
        <p:spPr>
          <a:xfrm>
            <a:off x="7682734" y="1127390"/>
            <a:ext cx="1395307" cy="1261672"/>
          </a:xfrm>
          <a:prstGeom prst="rect">
            <a:avLst/>
          </a:prstGeom>
          <a:noFill/>
          <a:ln>
            <a:noFill/>
          </a:ln>
        </p:spPr>
      </p:pic>
      <p:pic>
        <p:nvPicPr>
          <p:cNvPr descr="Battery charging with solid fill" id="462" name="Google Shape;462;p19"/>
          <p:cNvPicPr preferRelativeResize="0"/>
          <p:nvPr/>
        </p:nvPicPr>
        <p:blipFill rotWithShape="1">
          <a:blip r:embed="rId6">
            <a:alphaModFix/>
          </a:blip>
          <a:srcRect b="0" l="0" r="0" t="0"/>
          <a:stretch/>
        </p:blipFill>
        <p:spPr>
          <a:xfrm>
            <a:off x="3113959" y="3153684"/>
            <a:ext cx="914400" cy="914400"/>
          </a:xfrm>
          <a:prstGeom prst="rect">
            <a:avLst/>
          </a:prstGeom>
          <a:noFill/>
          <a:ln>
            <a:noFill/>
          </a:ln>
        </p:spPr>
      </p:pic>
      <p:cxnSp>
        <p:nvCxnSpPr>
          <p:cNvPr id="463" name="Google Shape;463;p19"/>
          <p:cNvCxnSpPr/>
          <p:nvPr/>
        </p:nvCxnSpPr>
        <p:spPr>
          <a:xfrm>
            <a:off x="6743700" y="2051983"/>
            <a:ext cx="283390" cy="690562"/>
          </a:xfrm>
          <a:prstGeom prst="straightConnector1">
            <a:avLst/>
          </a:prstGeom>
          <a:noFill/>
          <a:ln cap="flat" cmpd="sng" w="44450">
            <a:solidFill>
              <a:srgbClr val="3D362C">
                <a:alpha val="70980"/>
              </a:srgbClr>
            </a:solidFill>
            <a:prstDash val="solid"/>
            <a:miter lim="800000"/>
            <a:headEnd len="sm" w="sm" type="none"/>
            <a:tailEnd len="med" w="med" type="triangle"/>
          </a:ln>
        </p:spPr>
      </p:cxnSp>
      <p:cxnSp>
        <p:nvCxnSpPr>
          <p:cNvPr id="464" name="Google Shape;464;p19"/>
          <p:cNvCxnSpPr/>
          <p:nvPr/>
        </p:nvCxnSpPr>
        <p:spPr>
          <a:xfrm>
            <a:off x="5306606" y="2063819"/>
            <a:ext cx="718547" cy="892398"/>
          </a:xfrm>
          <a:prstGeom prst="straightConnector1">
            <a:avLst/>
          </a:prstGeom>
          <a:noFill/>
          <a:ln cap="flat" cmpd="sng" w="44450">
            <a:solidFill>
              <a:srgbClr val="3D362C">
                <a:alpha val="70980"/>
              </a:srgbClr>
            </a:solidFill>
            <a:prstDash val="solid"/>
            <a:miter lim="800000"/>
            <a:headEnd len="sm" w="sm" type="none"/>
            <a:tailEnd len="med" w="med" type="triangle"/>
          </a:ln>
        </p:spPr>
      </p:cxnSp>
      <p:cxnSp>
        <p:nvCxnSpPr>
          <p:cNvPr id="465" name="Google Shape;465;p19"/>
          <p:cNvCxnSpPr/>
          <p:nvPr/>
        </p:nvCxnSpPr>
        <p:spPr>
          <a:xfrm rot="10800000">
            <a:off x="8469335" y="2430571"/>
            <a:ext cx="243847" cy="964271"/>
          </a:xfrm>
          <a:prstGeom prst="straightConnector1">
            <a:avLst/>
          </a:prstGeom>
          <a:noFill/>
          <a:ln cap="flat" cmpd="sng" w="44450">
            <a:solidFill>
              <a:srgbClr val="3D362C">
                <a:alpha val="70980"/>
              </a:srgbClr>
            </a:solidFill>
            <a:prstDash val="solid"/>
            <a:miter lim="800000"/>
            <a:headEnd len="sm" w="sm" type="none"/>
            <a:tailEnd len="med" w="med" type="triangle"/>
          </a:ln>
        </p:spPr>
      </p:cxnSp>
      <p:cxnSp>
        <p:nvCxnSpPr>
          <p:cNvPr id="466" name="Google Shape;466;p19"/>
          <p:cNvCxnSpPr/>
          <p:nvPr/>
        </p:nvCxnSpPr>
        <p:spPr>
          <a:xfrm>
            <a:off x="4358512" y="2430571"/>
            <a:ext cx="877194" cy="535618"/>
          </a:xfrm>
          <a:prstGeom prst="straightConnector1">
            <a:avLst/>
          </a:prstGeom>
          <a:noFill/>
          <a:ln cap="flat" cmpd="sng" w="44450">
            <a:solidFill>
              <a:srgbClr val="3D362C">
                <a:alpha val="70980"/>
              </a:srgbClr>
            </a:solidFill>
            <a:prstDash val="solid"/>
            <a:miter lim="800000"/>
            <a:headEnd len="sm" w="sm" type="none"/>
            <a:tailEnd len="med" w="med" type="triangle"/>
          </a:ln>
        </p:spPr>
      </p:cxnSp>
      <p:cxnSp>
        <p:nvCxnSpPr>
          <p:cNvPr id="467" name="Google Shape;467;p19"/>
          <p:cNvCxnSpPr>
            <a:stCxn id="455" idx="2"/>
          </p:cNvCxnSpPr>
          <p:nvPr/>
        </p:nvCxnSpPr>
        <p:spPr>
          <a:xfrm>
            <a:off x="3287361" y="2749625"/>
            <a:ext cx="123900" cy="576000"/>
          </a:xfrm>
          <a:prstGeom prst="straightConnector1">
            <a:avLst/>
          </a:prstGeom>
          <a:noFill/>
          <a:ln cap="flat" cmpd="sng" w="44450">
            <a:solidFill>
              <a:srgbClr val="3D362C">
                <a:alpha val="70980"/>
              </a:srgbClr>
            </a:solidFill>
            <a:prstDash val="solid"/>
            <a:miter lim="800000"/>
            <a:headEnd len="sm" w="sm" type="none"/>
            <a:tailEnd len="med" w="med" type="triangle"/>
          </a:ln>
        </p:spPr>
      </p:cxnSp>
      <p:cxnSp>
        <p:nvCxnSpPr>
          <p:cNvPr id="468" name="Google Shape;468;p19"/>
          <p:cNvCxnSpPr/>
          <p:nvPr/>
        </p:nvCxnSpPr>
        <p:spPr>
          <a:xfrm flipH="1" rot="10800000">
            <a:off x="3863694" y="4329211"/>
            <a:ext cx="776326" cy="433392"/>
          </a:xfrm>
          <a:prstGeom prst="straightConnector1">
            <a:avLst/>
          </a:prstGeom>
          <a:noFill/>
          <a:ln cap="flat" cmpd="sng" w="44450">
            <a:solidFill>
              <a:srgbClr val="3D362C">
                <a:alpha val="70980"/>
              </a:srgbClr>
            </a:solidFill>
            <a:prstDash val="solid"/>
            <a:miter lim="800000"/>
            <a:headEnd len="sm" w="sm" type="none"/>
            <a:tailEnd len="med" w="med" type="triangle"/>
          </a:ln>
        </p:spPr>
      </p:cxnSp>
      <p:cxnSp>
        <p:nvCxnSpPr>
          <p:cNvPr id="469" name="Google Shape;469;p19"/>
          <p:cNvCxnSpPr/>
          <p:nvPr/>
        </p:nvCxnSpPr>
        <p:spPr>
          <a:xfrm rot="10800000">
            <a:off x="5464551" y="3798332"/>
            <a:ext cx="121924" cy="1171687"/>
          </a:xfrm>
          <a:prstGeom prst="straightConnector1">
            <a:avLst/>
          </a:prstGeom>
          <a:noFill/>
          <a:ln cap="flat" cmpd="sng" w="44450">
            <a:solidFill>
              <a:srgbClr val="3D362C">
                <a:alpha val="70980"/>
              </a:srgbClr>
            </a:solidFill>
            <a:prstDash val="solid"/>
            <a:miter lim="800000"/>
            <a:headEnd len="sm" w="sm" type="none"/>
            <a:tailEnd len="med" w="med" type="triangle"/>
          </a:ln>
        </p:spPr>
      </p:cxnSp>
      <p:cxnSp>
        <p:nvCxnSpPr>
          <p:cNvPr id="470" name="Google Shape;470;p19"/>
          <p:cNvCxnSpPr/>
          <p:nvPr/>
        </p:nvCxnSpPr>
        <p:spPr>
          <a:xfrm rot="10800000">
            <a:off x="5929032" y="4499510"/>
            <a:ext cx="1124431" cy="263093"/>
          </a:xfrm>
          <a:prstGeom prst="straightConnector1">
            <a:avLst/>
          </a:prstGeom>
          <a:noFill/>
          <a:ln cap="flat" cmpd="sng" w="44450">
            <a:solidFill>
              <a:srgbClr val="3D362C">
                <a:alpha val="70980"/>
              </a:srgbClr>
            </a:solidFill>
            <a:prstDash val="solid"/>
            <a:miter lim="800000"/>
            <a:headEnd len="sm" w="sm" type="none"/>
            <a:tailEnd len="med" w="med" type="triangle"/>
          </a:ln>
        </p:spPr>
      </p:cxnSp>
      <p:cxnSp>
        <p:nvCxnSpPr>
          <p:cNvPr id="471" name="Google Shape;471;p19"/>
          <p:cNvCxnSpPr/>
          <p:nvPr/>
        </p:nvCxnSpPr>
        <p:spPr>
          <a:xfrm rot="10800000">
            <a:off x="6545963" y="3279785"/>
            <a:ext cx="542903" cy="1503135"/>
          </a:xfrm>
          <a:prstGeom prst="straightConnector1">
            <a:avLst/>
          </a:prstGeom>
          <a:noFill/>
          <a:ln cap="flat" cmpd="sng" w="44450">
            <a:solidFill>
              <a:srgbClr val="3D362C">
                <a:alpha val="70980"/>
              </a:srgbClr>
            </a:solidFill>
            <a:prstDash val="solid"/>
            <a:miter lim="800000"/>
            <a:headEnd len="sm" w="sm" type="none"/>
            <a:tailEnd len="med" w="med" type="triangle"/>
          </a:ln>
        </p:spPr>
      </p:cxnSp>
      <p:pic>
        <p:nvPicPr>
          <p:cNvPr descr="A black video game console&#10;&#10;Description automatically generated with low confidence" id="472" name="Google Shape;472;p19"/>
          <p:cNvPicPr preferRelativeResize="0"/>
          <p:nvPr/>
        </p:nvPicPr>
        <p:blipFill rotWithShape="1">
          <a:blip r:embed="rId7">
            <a:alphaModFix/>
          </a:blip>
          <a:srcRect b="0" l="0" r="0" t="0"/>
          <a:stretch/>
        </p:blipFill>
        <p:spPr>
          <a:xfrm>
            <a:off x="-1684846" y="-149215"/>
            <a:ext cx="3857625"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
          <p:cNvPicPr preferRelativeResize="0"/>
          <p:nvPr/>
        </p:nvPicPr>
        <p:blipFill rotWithShape="1">
          <a:blip r:embed="rId3">
            <a:alphaModFix/>
          </a:blip>
          <a:srcRect b="0" l="0" r="0" t="0"/>
          <a:stretch/>
        </p:blipFill>
        <p:spPr>
          <a:xfrm>
            <a:off x="0" y="0"/>
            <a:ext cx="12196563" cy="6858000"/>
          </a:xfrm>
          <a:prstGeom prst="rect">
            <a:avLst/>
          </a:prstGeom>
          <a:noFill/>
          <a:ln>
            <a:noFill/>
          </a:ln>
        </p:spPr>
      </p:pic>
      <p:sp>
        <p:nvSpPr>
          <p:cNvPr id="105" name="Google Shape;105;p2"/>
          <p:cNvSpPr/>
          <p:nvPr/>
        </p:nvSpPr>
        <p:spPr>
          <a:xfrm>
            <a:off x="-7013" y="2077650"/>
            <a:ext cx="635903" cy="2311262"/>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 name="Google Shape;106;p2"/>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107" name="Google Shape;107;p2"/>
          <p:cNvSpPr/>
          <p:nvPr/>
        </p:nvSpPr>
        <p:spPr>
          <a:xfrm>
            <a:off x="7223760" y="2438400"/>
            <a:ext cx="4979816" cy="4419600"/>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2"/>
          <p:cNvSpPr txBox="1"/>
          <p:nvPr/>
        </p:nvSpPr>
        <p:spPr>
          <a:xfrm>
            <a:off x="1484728" y="1971397"/>
            <a:ext cx="8932985"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800">
                <a:solidFill>
                  <a:srgbClr val="3D362C"/>
                </a:solidFill>
                <a:latin typeface="Sigmar One"/>
                <a:ea typeface="Sigmar One"/>
                <a:cs typeface="Sigmar One"/>
                <a:sym typeface="Sigmar One"/>
              </a:rPr>
              <a:t>Ô NHIỄM </a:t>
            </a:r>
            <a:endParaRPr/>
          </a:p>
          <a:p>
            <a:pPr indent="0" lvl="0" marL="0" marR="0" rtl="0" algn="l">
              <a:spcBef>
                <a:spcPts val="0"/>
              </a:spcBef>
              <a:spcAft>
                <a:spcPts val="0"/>
              </a:spcAft>
              <a:buNone/>
            </a:pPr>
            <a:r>
              <a:rPr lang="vi-VN" sz="3800">
                <a:solidFill>
                  <a:srgbClr val="3D362C"/>
                </a:solidFill>
                <a:latin typeface="Sigmar One"/>
                <a:ea typeface="Sigmar One"/>
                <a:cs typeface="Sigmar One"/>
                <a:sym typeface="Sigmar One"/>
              </a:rPr>
              <a:t>MÔI TRƯỜNG</a:t>
            </a:r>
            <a:endParaRPr/>
          </a:p>
        </p:txBody>
      </p:sp>
      <p:sp>
        <p:nvSpPr>
          <p:cNvPr id="109" name="Google Shape;109;p2"/>
          <p:cNvSpPr txBox="1"/>
          <p:nvPr/>
        </p:nvSpPr>
        <p:spPr>
          <a:xfrm>
            <a:off x="1469615" y="3419416"/>
            <a:ext cx="3852607"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000">
                <a:solidFill>
                  <a:srgbClr val="F9F8F5"/>
                </a:solidFill>
                <a:latin typeface="Arial"/>
                <a:ea typeface="Arial"/>
                <a:cs typeface="Arial"/>
                <a:sym typeface="Arial"/>
              </a:rPr>
              <a:t>Theo một nghiên cứu của Tổ chức Y tế Thế giới (WHO) thì </a:t>
            </a:r>
            <a:r>
              <a:rPr b="1" lang="vi-VN" sz="2000">
                <a:solidFill>
                  <a:srgbClr val="F9F8F5"/>
                </a:solidFill>
                <a:latin typeface="Arial"/>
                <a:ea typeface="Arial"/>
                <a:cs typeface="Arial"/>
                <a:sym typeface="Arial"/>
              </a:rPr>
              <a:t>ô nhiễm không khí</a:t>
            </a:r>
            <a:r>
              <a:rPr lang="vi-VN" sz="2000">
                <a:solidFill>
                  <a:srgbClr val="F9F8F5"/>
                </a:solidFill>
                <a:latin typeface="Arial"/>
                <a:ea typeface="Arial"/>
                <a:cs typeface="Arial"/>
                <a:sym typeface="Arial"/>
              </a:rPr>
              <a:t> là nguyên nhân gây ra 7 triệu ca tử vong mỗi năm trên toàn cầu.</a:t>
            </a:r>
            <a:br>
              <a:rPr lang="vi-VN" sz="2000">
                <a:solidFill>
                  <a:srgbClr val="F9F8F5"/>
                </a:solidFill>
                <a:latin typeface="Arial"/>
                <a:ea typeface="Arial"/>
                <a:cs typeface="Arial"/>
                <a:sym typeface="Arial"/>
              </a:rPr>
            </a:br>
            <a:endParaRPr sz="2000">
              <a:solidFill>
                <a:srgbClr val="F9F8F5"/>
              </a:solidFill>
              <a:latin typeface="Arial"/>
              <a:ea typeface="Arial"/>
              <a:cs typeface="Arial"/>
              <a:sym typeface="Arial"/>
            </a:endParaRPr>
          </a:p>
        </p:txBody>
      </p:sp>
      <p:sp>
        <p:nvSpPr>
          <p:cNvPr id="110" name="Google Shape;110;p2"/>
          <p:cNvSpPr/>
          <p:nvPr/>
        </p:nvSpPr>
        <p:spPr>
          <a:xfrm>
            <a:off x="11409314" y="611866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1" name="Google Shape;111;p2"/>
          <p:cNvGrpSpPr/>
          <p:nvPr/>
        </p:nvGrpSpPr>
        <p:grpSpPr>
          <a:xfrm>
            <a:off x="6178060" y="1350443"/>
            <a:ext cx="2438400" cy="4548554"/>
            <a:chOff x="6178060" y="1350443"/>
            <a:chExt cx="2438400" cy="4548554"/>
          </a:xfrm>
        </p:grpSpPr>
        <p:sp>
          <p:nvSpPr>
            <p:cNvPr id="112" name="Google Shape;112;p2"/>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2"/>
            <p:cNvSpPr/>
            <p:nvPr/>
          </p:nvSpPr>
          <p:spPr>
            <a:xfrm>
              <a:off x="6240780" y="1412240"/>
              <a:ext cx="2308860" cy="4428490"/>
            </a:xfrm>
            <a:prstGeom prst="roundRect">
              <a:avLst>
                <a:gd fmla="val 3356" name="adj"/>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14" name="Google Shape;114;p2"/>
          <p:cNvGrpSpPr/>
          <p:nvPr/>
        </p:nvGrpSpPr>
        <p:grpSpPr>
          <a:xfrm>
            <a:off x="9125244" y="1350443"/>
            <a:ext cx="2438400" cy="4548554"/>
            <a:chOff x="9125244" y="1350443"/>
            <a:chExt cx="2438400" cy="4548554"/>
          </a:xfrm>
        </p:grpSpPr>
        <p:sp>
          <p:nvSpPr>
            <p:cNvPr id="115" name="Google Shape;115;p2"/>
            <p:cNvSpPr/>
            <p:nvPr/>
          </p:nvSpPr>
          <p:spPr>
            <a:xfrm>
              <a:off x="9125244"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2"/>
            <p:cNvSpPr/>
            <p:nvPr/>
          </p:nvSpPr>
          <p:spPr>
            <a:xfrm>
              <a:off x="9190014" y="1410475"/>
              <a:ext cx="2308860" cy="4428490"/>
            </a:xfrm>
            <a:prstGeom prst="roundRect">
              <a:avLst>
                <a:gd fmla="val 3356" name="adj"/>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6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5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200"/>
                                        <p:tgtEl>
                                          <p:spTgt spid="111"/>
                                        </p:tgtEl>
                                      </p:cBhvr>
                                    </p:animEffect>
                                  </p:childTnLst>
                                </p:cTn>
                              </p:par>
                              <p:par>
                                <p:cTn fill="hold" nodeType="withEffect" presetClass="entr" presetID="10" presetSubtype="0">
                                  <p:stCondLst>
                                    <p:cond delay="200"/>
                                  </p:stCondLst>
                                  <p:childTnLst>
                                    <p:set>
                                      <p:cBhvr>
                                        <p:cTn dur="1" fill="hold">
                                          <p:stCondLst>
                                            <p:cond delay="0"/>
                                          </p:stCondLst>
                                        </p:cTn>
                                        <p:tgtEl>
                                          <p:spTgt spid="114"/>
                                        </p:tgtEl>
                                        <p:attrNameLst>
                                          <p:attrName>style.visibility</p:attrName>
                                        </p:attrNameLst>
                                      </p:cBhvr>
                                      <p:to>
                                        <p:strVal val="visible"/>
                                      </p:to>
                                    </p:set>
                                    <p:animEffect filter="fade" transition="in">
                                      <p:cBhvr>
                                        <p:cTn dur="15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0"/>
          <p:cNvSpPr/>
          <p:nvPr/>
        </p:nvSpPr>
        <p:spPr>
          <a:xfrm>
            <a:off x="0" y="0"/>
            <a:ext cx="12192000" cy="6858000"/>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8" name="Google Shape;478;p20"/>
          <p:cNvPicPr preferRelativeResize="0"/>
          <p:nvPr/>
        </p:nvPicPr>
        <p:blipFill rotWithShape="1">
          <a:blip r:embed="rId3">
            <a:alphaModFix/>
          </a:blip>
          <a:srcRect b="0" l="0" r="0" t="0"/>
          <a:stretch/>
        </p:blipFill>
        <p:spPr>
          <a:xfrm>
            <a:off x="493667" y="-6957376"/>
            <a:ext cx="11698333" cy="6611273"/>
          </a:xfrm>
          <a:prstGeom prst="rect">
            <a:avLst/>
          </a:prstGeom>
          <a:noFill/>
          <a:ln>
            <a:noFill/>
          </a:ln>
        </p:spPr>
      </p:pic>
      <p:pic>
        <p:nvPicPr>
          <p:cNvPr descr="Diagram&#10;&#10;Description automatically generated" id="479" name="Google Shape;479;p20"/>
          <p:cNvPicPr preferRelativeResize="0"/>
          <p:nvPr/>
        </p:nvPicPr>
        <p:blipFill rotWithShape="1">
          <a:blip r:embed="rId4">
            <a:alphaModFix/>
          </a:blip>
          <a:srcRect b="0" l="0" r="0" t="0"/>
          <a:stretch/>
        </p:blipFill>
        <p:spPr>
          <a:xfrm>
            <a:off x="6229478" y="1068778"/>
            <a:ext cx="5281108" cy="4933801"/>
          </a:xfrm>
          <a:prstGeom prst="rect">
            <a:avLst/>
          </a:prstGeom>
          <a:noFill/>
          <a:ln>
            <a:noFill/>
          </a:ln>
        </p:spPr>
      </p:pic>
      <p:pic>
        <p:nvPicPr>
          <p:cNvPr descr="A picture containing text, monitor, screen, television&#10;&#10;Description automatically generated" id="480" name="Google Shape;480;p20"/>
          <p:cNvPicPr preferRelativeResize="0"/>
          <p:nvPr/>
        </p:nvPicPr>
        <p:blipFill rotWithShape="1">
          <a:blip r:embed="rId5">
            <a:alphaModFix/>
          </a:blip>
          <a:srcRect b="0" l="0" r="0" t="0"/>
          <a:stretch/>
        </p:blipFill>
        <p:spPr>
          <a:xfrm>
            <a:off x="2265328" y="620548"/>
            <a:ext cx="3738880" cy="1834562"/>
          </a:xfrm>
          <a:prstGeom prst="rect">
            <a:avLst/>
          </a:prstGeom>
          <a:noFill/>
          <a:ln>
            <a:noFill/>
          </a:ln>
        </p:spPr>
      </p:pic>
      <p:pic>
        <p:nvPicPr>
          <p:cNvPr descr="Graphical user interface, application&#10;&#10;Description automatically generated" id="481" name="Google Shape;481;p20"/>
          <p:cNvPicPr preferRelativeResize="0"/>
          <p:nvPr/>
        </p:nvPicPr>
        <p:blipFill rotWithShape="1">
          <a:blip r:embed="rId6">
            <a:alphaModFix/>
          </a:blip>
          <a:srcRect b="0" l="0" r="0" t="0"/>
          <a:stretch/>
        </p:blipFill>
        <p:spPr>
          <a:xfrm>
            <a:off x="2774032" y="3535679"/>
            <a:ext cx="3565808" cy="2908101"/>
          </a:xfrm>
          <a:prstGeom prst="rect">
            <a:avLst/>
          </a:prstGeom>
          <a:noFill/>
          <a:ln>
            <a:noFill/>
          </a:ln>
        </p:spPr>
      </p:pic>
      <p:sp>
        <p:nvSpPr>
          <p:cNvPr id="482" name="Google Shape;482;p20"/>
          <p:cNvSpPr/>
          <p:nvPr/>
        </p:nvSpPr>
        <p:spPr>
          <a:xfrm>
            <a:off x="5930265" y="4452405"/>
            <a:ext cx="1485900" cy="163410"/>
          </a:xfrm>
          <a:custGeom>
            <a:rect b="b" l="l" r="r" t="t"/>
            <a:pathLst>
              <a:path extrusionOk="0" h="163410" w="1485900">
                <a:moveTo>
                  <a:pt x="0" y="163410"/>
                </a:moveTo>
                <a:cubicBezTo>
                  <a:pt x="100012" y="88003"/>
                  <a:pt x="200025" y="12597"/>
                  <a:pt x="447675" y="1485"/>
                </a:cubicBezTo>
                <a:cubicBezTo>
                  <a:pt x="695325" y="-9628"/>
                  <a:pt x="1090612" y="43553"/>
                  <a:pt x="1485900" y="96735"/>
                </a:cubicBezTo>
              </a:path>
            </a:pathLst>
          </a:custGeom>
          <a:noFill/>
          <a:ln cap="flat" cmpd="sng" w="412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20"/>
          <p:cNvSpPr/>
          <p:nvPr/>
        </p:nvSpPr>
        <p:spPr>
          <a:xfrm>
            <a:off x="5646420" y="998221"/>
            <a:ext cx="643785" cy="3233098"/>
          </a:xfrm>
          <a:custGeom>
            <a:rect b="b" l="l" r="r" t="t"/>
            <a:pathLst>
              <a:path extrusionOk="0" h="3203067" w="606264">
                <a:moveTo>
                  <a:pt x="208345" y="3203067"/>
                </a:moveTo>
                <a:cubicBezTo>
                  <a:pt x="389681" y="2825925"/>
                  <a:pt x="571018" y="2448783"/>
                  <a:pt x="601884" y="1964576"/>
                </a:cubicBezTo>
                <a:cubicBezTo>
                  <a:pt x="632750" y="1480368"/>
                  <a:pt x="493854" y="623842"/>
                  <a:pt x="393540" y="297822"/>
                </a:cubicBezTo>
                <a:cubicBezTo>
                  <a:pt x="293226" y="-28198"/>
                  <a:pt x="146613" y="-9872"/>
                  <a:pt x="0" y="8455"/>
                </a:cubicBezTo>
              </a:path>
            </a:pathLst>
          </a:custGeom>
          <a:noFill/>
          <a:ln cap="flat" cmpd="sng" w="412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20"/>
          <p:cNvSpPr/>
          <p:nvPr/>
        </p:nvSpPr>
        <p:spPr>
          <a:xfrm>
            <a:off x="3612418" y="1601895"/>
            <a:ext cx="2402313" cy="2238585"/>
          </a:xfrm>
          <a:custGeom>
            <a:rect b="b" l="l" r="r" t="t"/>
            <a:pathLst>
              <a:path extrusionOk="0" h="2238585" w="2402313">
                <a:moveTo>
                  <a:pt x="65502" y="2238585"/>
                </a:moveTo>
                <a:cubicBezTo>
                  <a:pt x="8775" y="2220805"/>
                  <a:pt x="-47951" y="2203025"/>
                  <a:pt x="65502" y="2157305"/>
                </a:cubicBezTo>
                <a:cubicBezTo>
                  <a:pt x="178955" y="2111585"/>
                  <a:pt x="746222" y="1964265"/>
                  <a:pt x="746222" y="1964265"/>
                </a:cubicBezTo>
                <a:cubicBezTo>
                  <a:pt x="1074729" y="1877905"/>
                  <a:pt x="1760529" y="1923625"/>
                  <a:pt x="2036542" y="1639145"/>
                </a:cubicBezTo>
                <a:cubicBezTo>
                  <a:pt x="2312555" y="1354665"/>
                  <a:pt x="2400609" y="530012"/>
                  <a:pt x="2402302" y="257385"/>
                </a:cubicBezTo>
                <a:cubicBezTo>
                  <a:pt x="2403995" y="-15242"/>
                  <a:pt x="2225348" y="-5929"/>
                  <a:pt x="2046702" y="3385"/>
                </a:cubicBezTo>
              </a:path>
            </a:pathLst>
          </a:custGeom>
          <a:noFill/>
          <a:ln cap="flat" cmpd="sng" w="41275">
            <a:solidFill>
              <a:srgbClr val="95CEB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Empty battery with solid fill" id="485" name="Google Shape;485;p20"/>
          <p:cNvPicPr preferRelativeResize="0"/>
          <p:nvPr/>
        </p:nvPicPr>
        <p:blipFill rotWithShape="1">
          <a:blip r:embed="rId7">
            <a:alphaModFix/>
          </a:blip>
          <a:srcRect b="0" l="0" r="0" t="0"/>
          <a:stretch/>
        </p:blipFill>
        <p:spPr>
          <a:xfrm>
            <a:off x="559197" y="2398165"/>
            <a:ext cx="2036220" cy="2036220"/>
          </a:xfrm>
          <a:prstGeom prst="rect">
            <a:avLst/>
          </a:prstGeom>
          <a:noFill/>
          <a:ln>
            <a:noFill/>
          </a:ln>
        </p:spPr>
      </p:pic>
      <p:sp>
        <p:nvSpPr>
          <p:cNvPr id="486" name="Google Shape;486;p20"/>
          <p:cNvSpPr txBox="1"/>
          <p:nvPr/>
        </p:nvSpPr>
        <p:spPr>
          <a:xfrm>
            <a:off x="1041745" y="3260081"/>
            <a:ext cx="13248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Nguồn 5V</a:t>
            </a:r>
            <a:endParaRPr/>
          </a:p>
        </p:txBody>
      </p:sp>
      <p:sp>
        <p:nvSpPr>
          <p:cNvPr id="487" name="Google Shape;487;p20"/>
          <p:cNvSpPr/>
          <p:nvPr/>
        </p:nvSpPr>
        <p:spPr>
          <a:xfrm>
            <a:off x="2444115" y="3369777"/>
            <a:ext cx="990600" cy="484038"/>
          </a:xfrm>
          <a:custGeom>
            <a:rect b="b" l="l" r="r" t="t"/>
            <a:pathLst>
              <a:path extrusionOk="0" h="484038" w="990600">
                <a:moveTo>
                  <a:pt x="0" y="7788"/>
                </a:moveTo>
                <a:cubicBezTo>
                  <a:pt x="217487" y="-3325"/>
                  <a:pt x="434975" y="-14437"/>
                  <a:pt x="600075" y="64938"/>
                </a:cubicBezTo>
                <a:cubicBezTo>
                  <a:pt x="765175" y="144313"/>
                  <a:pt x="877887" y="314175"/>
                  <a:pt x="990600" y="484038"/>
                </a:cubicBezTo>
              </a:path>
            </a:pathLst>
          </a:custGeom>
          <a:noFill/>
          <a:ln cap="flat" cmpd="sng" w="412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 name="Google Shape;488;p20"/>
          <p:cNvSpPr txBox="1"/>
          <p:nvPr/>
        </p:nvSpPr>
        <p:spPr>
          <a:xfrm>
            <a:off x="1409700" y="4615815"/>
            <a:ext cx="16250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Raspberry Pi4</a:t>
            </a:r>
            <a:endParaRPr/>
          </a:p>
        </p:txBody>
      </p:sp>
      <p:sp>
        <p:nvSpPr>
          <p:cNvPr id="489" name="Google Shape;489;p20"/>
          <p:cNvSpPr txBox="1"/>
          <p:nvPr/>
        </p:nvSpPr>
        <p:spPr>
          <a:xfrm>
            <a:off x="3816371" y="5774264"/>
            <a:ext cx="16250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Camera Pi</a:t>
            </a:r>
            <a:endParaRPr/>
          </a:p>
        </p:txBody>
      </p:sp>
      <p:sp>
        <p:nvSpPr>
          <p:cNvPr id="490" name="Google Shape;490;p20"/>
          <p:cNvSpPr txBox="1"/>
          <p:nvPr/>
        </p:nvSpPr>
        <p:spPr>
          <a:xfrm>
            <a:off x="6802824" y="3535678"/>
            <a:ext cx="14725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Servo</a:t>
            </a:r>
            <a:endParaRPr/>
          </a:p>
        </p:txBody>
      </p:sp>
      <p:sp>
        <p:nvSpPr>
          <p:cNvPr id="491" name="Google Shape;491;p20"/>
          <p:cNvSpPr txBox="1"/>
          <p:nvPr/>
        </p:nvSpPr>
        <p:spPr>
          <a:xfrm>
            <a:off x="8410014" y="5954277"/>
            <a:ext cx="19556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Arduino Uno R3</a:t>
            </a:r>
            <a:endParaRPr/>
          </a:p>
        </p:txBody>
      </p:sp>
      <p:sp>
        <p:nvSpPr>
          <p:cNvPr id="492" name="Google Shape;492;p20"/>
          <p:cNvSpPr txBox="1"/>
          <p:nvPr/>
        </p:nvSpPr>
        <p:spPr>
          <a:xfrm>
            <a:off x="3034714" y="2391599"/>
            <a:ext cx="25788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Màn hình Raspberry </a:t>
            </a:r>
            <a:endParaRPr/>
          </a:p>
        </p:txBody>
      </p:sp>
      <p:sp>
        <p:nvSpPr>
          <p:cNvPr id="493" name="Google Shape;493;p20"/>
          <p:cNvSpPr txBox="1"/>
          <p:nvPr/>
        </p:nvSpPr>
        <p:spPr>
          <a:xfrm>
            <a:off x="7392024" y="747748"/>
            <a:ext cx="25788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Cảm biến hồng ngoại </a:t>
            </a:r>
            <a:endParaRPr/>
          </a:p>
        </p:txBody>
      </p:sp>
      <p:sp>
        <p:nvSpPr>
          <p:cNvPr id="494" name="Google Shape;494;p20"/>
          <p:cNvSpPr txBox="1"/>
          <p:nvPr/>
        </p:nvSpPr>
        <p:spPr>
          <a:xfrm>
            <a:off x="5814552" y="483344"/>
            <a:ext cx="14725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chemeClr val="dk1"/>
                </a:solidFill>
                <a:latin typeface="Arial"/>
                <a:ea typeface="Arial"/>
                <a:cs typeface="Arial"/>
                <a:sym typeface="Arial"/>
              </a:rPr>
              <a:t>Led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1"/>
          <p:cNvSpPr/>
          <p:nvPr/>
        </p:nvSpPr>
        <p:spPr>
          <a:xfrm>
            <a:off x="0" y="0"/>
            <a:ext cx="12192000" cy="6858000"/>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0" name="Google Shape;500;p21"/>
          <p:cNvPicPr preferRelativeResize="0"/>
          <p:nvPr/>
        </p:nvPicPr>
        <p:blipFill rotWithShape="1">
          <a:blip r:embed="rId3">
            <a:alphaModFix/>
          </a:blip>
          <a:srcRect b="0" l="0" r="0" t="0"/>
          <a:stretch/>
        </p:blipFill>
        <p:spPr>
          <a:xfrm>
            <a:off x="493667" y="-6957376"/>
            <a:ext cx="11698333" cy="6611273"/>
          </a:xfrm>
          <a:prstGeom prst="rect">
            <a:avLst/>
          </a:prstGeom>
          <a:noFill/>
          <a:ln>
            <a:noFill/>
          </a:ln>
        </p:spPr>
      </p:pic>
      <p:pic>
        <p:nvPicPr>
          <p:cNvPr id="501" name="Google Shape;501;p21"/>
          <p:cNvPicPr preferRelativeResize="0"/>
          <p:nvPr/>
        </p:nvPicPr>
        <p:blipFill rotWithShape="1">
          <a:blip r:embed="rId4">
            <a:alphaModFix/>
          </a:blip>
          <a:srcRect b="0" l="0" r="0" t="0"/>
          <a:stretch/>
        </p:blipFill>
        <p:spPr>
          <a:xfrm>
            <a:off x="5931903" y="-1023528"/>
            <a:ext cx="4809925" cy="8550977"/>
          </a:xfrm>
          <a:prstGeom prst="rect">
            <a:avLst/>
          </a:prstGeom>
          <a:noFill/>
          <a:ln>
            <a:noFill/>
          </a:ln>
        </p:spPr>
      </p:pic>
      <p:pic>
        <p:nvPicPr>
          <p:cNvPr id="502" name="Google Shape;502;p21"/>
          <p:cNvPicPr preferRelativeResize="0"/>
          <p:nvPr/>
        </p:nvPicPr>
        <p:blipFill rotWithShape="1">
          <a:blip r:embed="rId5">
            <a:alphaModFix/>
          </a:blip>
          <a:srcRect b="0" l="0" r="0" t="0"/>
          <a:stretch/>
        </p:blipFill>
        <p:spPr>
          <a:xfrm>
            <a:off x="318706" y="-1023528"/>
            <a:ext cx="4163026" cy="74100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b="0" l="0" r="0" t="0"/>
          <a:stretch/>
        </p:blipFill>
        <p:spPr>
          <a:xfrm>
            <a:off x="0" y="0"/>
            <a:ext cx="12196563" cy="6858000"/>
          </a:xfrm>
          <a:prstGeom prst="rect">
            <a:avLst/>
          </a:prstGeom>
          <a:noFill/>
          <a:ln>
            <a:noFill/>
          </a:ln>
        </p:spPr>
      </p:pic>
      <p:sp>
        <p:nvSpPr>
          <p:cNvPr id="123" name="Google Shape;123;p3"/>
          <p:cNvSpPr/>
          <p:nvPr/>
        </p:nvSpPr>
        <p:spPr>
          <a:xfrm>
            <a:off x="-7013" y="2987040"/>
            <a:ext cx="3758398" cy="3906128"/>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4" name="Google Shape;124;p3"/>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125" name="Google Shape;125;p3"/>
          <p:cNvSpPr/>
          <p:nvPr/>
        </p:nvSpPr>
        <p:spPr>
          <a:xfrm>
            <a:off x="11561133" y="951501"/>
            <a:ext cx="640467" cy="2477501"/>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3"/>
          <p:cNvSpPr txBox="1"/>
          <p:nvPr/>
        </p:nvSpPr>
        <p:spPr>
          <a:xfrm>
            <a:off x="5762852" y="1500345"/>
            <a:ext cx="556518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rgbClr val="3D362C"/>
                </a:solidFill>
                <a:latin typeface="Sigmar One"/>
                <a:ea typeface="Sigmar One"/>
                <a:cs typeface="Sigmar One"/>
                <a:sym typeface="Sigmar One"/>
              </a:rPr>
              <a:t>Tại sao vẫn ô nhiễm dù công nghệ phát triển?</a:t>
            </a:r>
            <a:endParaRPr sz="3200">
              <a:solidFill>
                <a:srgbClr val="3D362C"/>
              </a:solidFill>
              <a:latin typeface="Sigmar One"/>
              <a:ea typeface="Sigmar One"/>
              <a:cs typeface="Sigmar One"/>
              <a:sym typeface="Sigmar One"/>
            </a:endParaRPr>
          </a:p>
        </p:txBody>
      </p:sp>
      <p:sp>
        <p:nvSpPr>
          <p:cNvPr id="127" name="Google Shape;127;p3"/>
          <p:cNvSpPr/>
          <p:nvPr/>
        </p:nvSpPr>
        <p:spPr>
          <a:xfrm>
            <a:off x="11409314" y="611866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8" name="Google Shape;128;p3"/>
          <p:cNvGrpSpPr/>
          <p:nvPr/>
        </p:nvGrpSpPr>
        <p:grpSpPr>
          <a:xfrm>
            <a:off x="1024152" y="1411822"/>
            <a:ext cx="4226549" cy="4218040"/>
            <a:chOff x="6178060" y="1350443"/>
            <a:chExt cx="2438400" cy="4548554"/>
          </a:xfrm>
        </p:grpSpPr>
        <p:sp>
          <p:nvSpPr>
            <p:cNvPr id="129" name="Google Shape;129;p3"/>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3"/>
            <p:cNvSpPr/>
            <p:nvPr/>
          </p:nvSpPr>
          <p:spPr>
            <a:xfrm>
              <a:off x="6202666" y="1392527"/>
              <a:ext cx="2391513" cy="4466806"/>
            </a:xfrm>
            <a:prstGeom prst="roundRect">
              <a:avLst>
                <a:gd fmla="val 2614" name="adj"/>
              </a:avLst>
            </a:prstGeom>
            <a:blipFill rotWithShape="1">
              <a:blip r:embed="rId6">
                <a:alphaModFix/>
              </a:blip>
              <a:stretch>
                <a:fillRect b="-10" l="-19435" r="-21904" t="1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1" name="Google Shape;131;p3"/>
          <p:cNvSpPr/>
          <p:nvPr/>
        </p:nvSpPr>
        <p:spPr>
          <a:xfrm>
            <a:off x="14795811" y="173072"/>
            <a:ext cx="640467" cy="2477500"/>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3"/>
          <p:cNvSpPr txBox="1"/>
          <p:nvPr/>
        </p:nvSpPr>
        <p:spPr>
          <a:xfrm>
            <a:off x="5778716" y="2607696"/>
            <a:ext cx="3852600" cy="48438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Ý thức con người</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Đồ dùng công nghệ có chi phí quá đắt so với thu nhập của người dân</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Có những ngành nghề đặc thù công nghệ vẫn chưa phát triển đủ để cải thiện chúng</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Con người vẫn chưa tận dụng hết khả năng của công nghệ</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t/>
            </a:r>
            <a:endParaRPr sz="2000">
              <a:solidFill>
                <a:schemeClr val="dk1"/>
              </a:solidFill>
            </a:endParaRPr>
          </a:p>
          <a:p>
            <a:pPr indent="-285750" lvl="0" marL="285750" marR="0" rtl="0" algn="l">
              <a:spcBef>
                <a:spcPts val="0"/>
              </a:spcBef>
              <a:spcAft>
                <a:spcPts val="0"/>
              </a:spcAft>
              <a:buClr>
                <a:srgbClr val="F9F8F5"/>
              </a:buClr>
              <a:buSzPts val="1800"/>
              <a:buChar char="•"/>
            </a:pPr>
            <a:r>
              <a:t/>
            </a:r>
            <a:endParaRPr sz="1800">
              <a:solidFill>
                <a:srgbClr val="F9F8F5"/>
              </a:solidFill>
            </a:endParaRPr>
          </a:p>
          <a:p>
            <a:pPr indent="0" lvl="0" marL="0" marR="0" rtl="0" algn="l">
              <a:spcBef>
                <a:spcPts val="0"/>
              </a:spcBef>
              <a:spcAft>
                <a:spcPts val="0"/>
              </a:spcAft>
              <a:buNone/>
            </a:pPr>
            <a:br>
              <a:rPr b="0" lang="vi-VN" sz="2000">
                <a:solidFill>
                  <a:schemeClr val="dk1"/>
                </a:solidFill>
                <a:latin typeface="Calibri"/>
                <a:ea typeface="Calibri"/>
                <a:cs typeface="Calibri"/>
                <a:sym typeface="Calibri"/>
              </a:rPr>
            </a:br>
            <a:endParaRPr sz="2000">
              <a:solidFill>
                <a:srgbClr val="F9F8F5"/>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131"/>
                                        </p:tgtEl>
                                        <p:attrNameLst>
                                          <p:attrName>style.visibility</p:attrName>
                                        </p:attrNameLst>
                                      </p:cBhvr>
                                      <p:to>
                                        <p:strVal val="visible"/>
                                      </p:to>
                                    </p:set>
                                    <p:animEffect filter="fade" transition="in">
                                      <p:cBhvr>
                                        <p:cTn dur="1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4"/>
          <p:cNvPicPr preferRelativeResize="0"/>
          <p:nvPr/>
        </p:nvPicPr>
        <p:blipFill rotWithShape="1">
          <a:blip r:embed="rId3">
            <a:alphaModFix/>
          </a:blip>
          <a:srcRect b="0" l="0" r="0" t="0"/>
          <a:stretch/>
        </p:blipFill>
        <p:spPr>
          <a:xfrm>
            <a:off x="0" y="0"/>
            <a:ext cx="12196563" cy="6858000"/>
          </a:xfrm>
          <a:prstGeom prst="rect">
            <a:avLst/>
          </a:prstGeom>
          <a:noFill/>
          <a:ln>
            <a:noFill/>
          </a:ln>
        </p:spPr>
      </p:pic>
      <p:sp>
        <p:nvSpPr>
          <p:cNvPr id="138" name="Google Shape;138;p4"/>
          <p:cNvSpPr/>
          <p:nvPr/>
        </p:nvSpPr>
        <p:spPr>
          <a:xfrm>
            <a:off x="-7013" y="2987040"/>
            <a:ext cx="3758398" cy="3906128"/>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9" name="Google Shape;139;p4"/>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140" name="Google Shape;140;p4"/>
          <p:cNvSpPr/>
          <p:nvPr/>
        </p:nvSpPr>
        <p:spPr>
          <a:xfrm>
            <a:off x="11561133" y="951501"/>
            <a:ext cx="640467" cy="2477501"/>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4"/>
          <p:cNvSpPr txBox="1"/>
          <p:nvPr/>
        </p:nvSpPr>
        <p:spPr>
          <a:xfrm>
            <a:off x="5762852" y="1500345"/>
            <a:ext cx="556518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rgbClr val="3D362C"/>
                </a:solidFill>
                <a:latin typeface="Sigmar One"/>
                <a:ea typeface="Sigmar One"/>
                <a:cs typeface="Sigmar One"/>
                <a:sym typeface="Sigmar One"/>
              </a:rPr>
              <a:t>Tại sao vẫn ô nhiễm dù công nghệ phát triển?</a:t>
            </a:r>
            <a:endParaRPr sz="3200">
              <a:solidFill>
                <a:srgbClr val="3D362C"/>
              </a:solidFill>
              <a:latin typeface="Sigmar One"/>
              <a:ea typeface="Sigmar One"/>
              <a:cs typeface="Sigmar One"/>
              <a:sym typeface="Sigmar One"/>
            </a:endParaRPr>
          </a:p>
        </p:txBody>
      </p:sp>
      <p:sp>
        <p:nvSpPr>
          <p:cNvPr id="142" name="Google Shape;142;p4"/>
          <p:cNvSpPr txBox="1"/>
          <p:nvPr/>
        </p:nvSpPr>
        <p:spPr>
          <a:xfrm>
            <a:off x="5778716" y="2607696"/>
            <a:ext cx="3852600" cy="48438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Ý thức con người</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Đồ dùng công nghệ có chi phí quá đắt so với thu nhập của người dân</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Có những ngành nghề đặc thù công nghệ vẫn chưa phát triển đủ để cải thiện chúng</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Con người vẫn chưa tận dụng hết khả năng của công nghệ</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t/>
            </a:r>
            <a:endParaRPr sz="2000">
              <a:solidFill>
                <a:schemeClr val="dk1"/>
              </a:solidFill>
            </a:endParaRPr>
          </a:p>
          <a:p>
            <a:pPr indent="-285750" lvl="0" marL="285750" marR="0" rtl="0" algn="l">
              <a:spcBef>
                <a:spcPts val="0"/>
              </a:spcBef>
              <a:spcAft>
                <a:spcPts val="0"/>
              </a:spcAft>
              <a:buClr>
                <a:srgbClr val="F9F8F5"/>
              </a:buClr>
              <a:buSzPts val="1800"/>
              <a:buChar char="•"/>
            </a:pPr>
            <a:r>
              <a:t/>
            </a:r>
            <a:endParaRPr sz="1800">
              <a:solidFill>
                <a:srgbClr val="F9F8F5"/>
              </a:solidFill>
            </a:endParaRPr>
          </a:p>
          <a:p>
            <a:pPr indent="0" lvl="0" marL="0" marR="0" rtl="0" algn="l">
              <a:spcBef>
                <a:spcPts val="0"/>
              </a:spcBef>
              <a:spcAft>
                <a:spcPts val="0"/>
              </a:spcAft>
              <a:buNone/>
            </a:pPr>
            <a:br>
              <a:rPr b="0" lang="vi-VN" sz="2000">
                <a:solidFill>
                  <a:schemeClr val="dk1"/>
                </a:solidFill>
                <a:latin typeface="Calibri"/>
                <a:ea typeface="Calibri"/>
                <a:cs typeface="Calibri"/>
                <a:sym typeface="Calibri"/>
              </a:rPr>
            </a:br>
            <a:endParaRPr sz="2000">
              <a:solidFill>
                <a:srgbClr val="F9F8F5"/>
              </a:solidFill>
              <a:latin typeface="Arial"/>
              <a:ea typeface="Arial"/>
              <a:cs typeface="Arial"/>
              <a:sym typeface="Arial"/>
            </a:endParaRPr>
          </a:p>
        </p:txBody>
      </p:sp>
      <p:sp>
        <p:nvSpPr>
          <p:cNvPr id="143" name="Google Shape;143;p4"/>
          <p:cNvSpPr/>
          <p:nvPr/>
        </p:nvSpPr>
        <p:spPr>
          <a:xfrm>
            <a:off x="11409314" y="611866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4" name="Google Shape;144;p4"/>
          <p:cNvGrpSpPr/>
          <p:nvPr/>
        </p:nvGrpSpPr>
        <p:grpSpPr>
          <a:xfrm>
            <a:off x="434873" y="4704030"/>
            <a:ext cx="1752270" cy="1748742"/>
            <a:chOff x="6178060" y="1350443"/>
            <a:chExt cx="2438400" cy="4548554"/>
          </a:xfrm>
        </p:grpSpPr>
        <p:sp>
          <p:nvSpPr>
            <p:cNvPr id="145" name="Google Shape;145;p4"/>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4"/>
            <p:cNvSpPr/>
            <p:nvPr/>
          </p:nvSpPr>
          <p:spPr>
            <a:xfrm>
              <a:off x="6202666" y="1392527"/>
              <a:ext cx="2391513" cy="4466806"/>
            </a:xfrm>
            <a:prstGeom prst="roundRect">
              <a:avLst>
                <a:gd fmla="val 2614" name="adj"/>
              </a:avLst>
            </a:prstGeom>
            <a:blipFill rotWithShape="1">
              <a:blip r:embed="rId6">
                <a:alphaModFix/>
              </a:blip>
              <a:stretch>
                <a:fillRect b="-10" l="-19435" r="-21904" t="1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 name="Google Shape;147;p4"/>
          <p:cNvSpPr/>
          <p:nvPr/>
        </p:nvSpPr>
        <p:spPr>
          <a:xfrm>
            <a:off x="14795811" y="173072"/>
            <a:ext cx="640467" cy="2477500"/>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8" name="Google Shape;148;p4"/>
          <p:cNvGrpSpPr/>
          <p:nvPr/>
        </p:nvGrpSpPr>
        <p:grpSpPr>
          <a:xfrm>
            <a:off x="1220277" y="1447382"/>
            <a:ext cx="4226549" cy="4218040"/>
            <a:chOff x="6178060" y="1350443"/>
            <a:chExt cx="2438400" cy="4548554"/>
          </a:xfrm>
        </p:grpSpPr>
        <p:sp>
          <p:nvSpPr>
            <p:cNvPr id="149" name="Google Shape;149;p4"/>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4"/>
            <p:cNvSpPr/>
            <p:nvPr/>
          </p:nvSpPr>
          <p:spPr>
            <a:xfrm>
              <a:off x="6202666" y="1392527"/>
              <a:ext cx="2391513" cy="4466806"/>
            </a:xfrm>
            <a:prstGeom prst="roundRect">
              <a:avLst>
                <a:gd fmla="val 2614" name="adj"/>
              </a:avLst>
            </a:prstGeom>
            <a:blipFill rotWithShape="1">
              <a:blip r:embed="rId7">
                <a:alphaModFix/>
              </a:blip>
              <a:stretch>
                <a:fillRect b="-10" l="-19435" r="-21904" t="1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147"/>
                                        </p:tgtEl>
                                        <p:attrNameLst>
                                          <p:attrName>style.visibility</p:attrName>
                                        </p:attrNameLst>
                                      </p:cBhvr>
                                      <p:to>
                                        <p:strVal val="visible"/>
                                      </p:to>
                                    </p:set>
                                    <p:animEffect filter="fade" transition="in">
                                      <p:cBhvr>
                                        <p:cTn dur="15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5"/>
          <p:cNvPicPr preferRelativeResize="0"/>
          <p:nvPr/>
        </p:nvPicPr>
        <p:blipFill rotWithShape="1">
          <a:blip r:embed="rId3">
            <a:alphaModFix/>
          </a:blip>
          <a:srcRect b="0" l="0" r="0" t="0"/>
          <a:stretch/>
        </p:blipFill>
        <p:spPr>
          <a:xfrm>
            <a:off x="0" y="0"/>
            <a:ext cx="12196563" cy="6858000"/>
          </a:xfrm>
          <a:prstGeom prst="rect">
            <a:avLst/>
          </a:prstGeom>
          <a:noFill/>
          <a:ln>
            <a:noFill/>
          </a:ln>
        </p:spPr>
      </p:pic>
      <p:sp>
        <p:nvSpPr>
          <p:cNvPr id="156" name="Google Shape;156;p5"/>
          <p:cNvSpPr/>
          <p:nvPr/>
        </p:nvSpPr>
        <p:spPr>
          <a:xfrm>
            <a:off x="-7013" y="2987040"/>
            <a:ext cx="3758398" cy="3906128"/>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7" name="Google Shape;157;p5"/>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158" name="Google Shape;158;p5"/>
          <p:cNvSpPr/>
          <p:nvPr/>
        </p:nvSpPr>
        <p:spPr>
          <a:xfrm>
            <a:off x="11561133" y="951501"/>
            <a:ext cx="640467" cy="2477501"/>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5"/>
          <p:cNvSpPr/>
          <p:nvPr/>
        </p:nvSpPr>
        <p:spPr>
          <a:xfrm>
            <a:off x="11409314" y="611866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0" name="Google Shape;160;p5"/>
          <p:cNvGrpSpPr/>
          <p:nvPr/>
        </p:nvGrpSpPr>
        <p:grpSpPr>
          <a:xfrm>
            <a:off x="434873" y="4704030"/>
            <a:ext cx="1752270" cy="1748742"/>
            <a:chOff x="6178060" y="1350443"/>
            <a:chExt cx="2438400" cy="4548554"/>
          </a:xfrm>
        </p:grpSpPr>
        <p:sp>
          <p:nvSpPr>
            <p:cNvPr id="161" name="Google Shape;161;p5"/>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 name="Google Shape;162;p5"/>
            <p:cNvSpPr/>
            <p:nvPr/>
          </p:nvSpPr>
          <p:spPr>
            <a:xfrm>
              <a:off x="6202666" y="1392527"/>
              <a:ext cx="2391513" cy="4466806"/>
            </a:xfrm>
            <a:prstGeom prst="roundRect">
              <a:avLst>
                <a:gd fmla="val 2614" name="adj"/>
              </a:avLst>
            </a:prstGeom>
            <a:blipFill rotWithShape="1">
              <a:blip r:embed="rId6">
                <a:alphaModFix/>
              </a:blip>
              <a:stretch>
                <a:fillRect b="-10" l="-19435" r="-21904" t="1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3" name="Google Shape;163;p5"/>
          <p:cNvSpPr/>
          <p:nvPr/>
        </p:nvSpPr>
        <p:spPr>
          <a:xfrm>
            <a:off x="14795811" y="173072"/>
            <a:ext cx="640467" cy="2477500"/>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4" name="Google Shape;164;p5"/>
          <p:cNvGrpSpPr/>
          <p:nvPr/>
        </p:nvGrpSpPr>
        <p:grpSpPr>
          <a:xfrm>
            <a:off x="704380" y="4451988"/>
            <a:ext cx="1718576" cy="1715116"/>
            <a:chOff x="6178060" y="1350443"/>
            <a:chExt cx="2438400" cy="4548554"/>
          </a:xfrm>
        </p:grpSpPr>
        <p:sp>
          <p:nvSpPr>
            <p:cNvPr id="165" name="Google Shape;165;p5"/>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5"/>
            <p:cNvSpPr/>
            <p:nvPr/>
          </p:nvSpPr>
          <p:spPr>
            <a:xfrm>
              <a:off x="6202666" y="1392527"/>
              <a:ext cx="2391513" cy="4466806"/>
            </a:xfrm>
            <a:prstGeom prst="roundRect">
              <a:avLst>
                <a:gd fmla="val 2614" name="adj"/>
              </a:avLst>
            </a:prstGeom>
            <a:blipFill rotWithShape="1">
              <a:blip r:embed="rId7">
                <a:alphaModFix/>
              </a:blip>
              <a:stretch>
                <a:fillRect b="-10" l="-19435" r="-21904" t="1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7" name="Google Shape;167;p5"/>
          <p:cNvGrpSpPr/>
          <p:nvPr/>
        </p:nvGrpSpPr>
        <p:grpSpPr>
          <a:xfrm>
            <a:off x="1100201" y="1555593"/>
            <a:ext cx="4226549" cy="4218040"/>
            <a:chOff x="6178060" y="1350443"/>
            <a:chExt cx="2438400" cy="4548554"/>
          </a:xfrm>
        </p:grpSpPr>
        <p:sp>
          <p:nvSpPr>
            <p:cNvPr id="168" name="Google Shape;168;p5"/>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5"/>
            <p:cNvSpPr/>
            <p:nvPr/>
          </p:nvSpPr>
          <p:spPr>
            <a:xfrm>
              <a:off x="6202666" y="1392527"/>
              <a:ext cx="2391513" cy="4466806"/>
            </a:xfrm>
            <a:prstGeom prst="roundRect">
              <a:avLst>
                <a:gd fmla="val 2614" name="adj"/>
              </a:avLst>
            </a:prstGeom>
            <a:blipFill rotWithShape="1">
              <a:blip r:embed="rId8">
                <a:alphaModFix/>
              </a:blip>
              <a:stretch>
                <a:fillRect b="27" l="-25883" r="-25785" t="-2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 name="Google Shape;170;p5"/>
          <p:cNvSpPr txBox="1"/>
          <p:nvPr/>
        </p:nvSpPr>
        <p:spPr>
          <a:xfrm>
            <a:off x="5762852" y="1500345"/>
            <a:ext cx="556518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800">
                <a:solidFill>
                  <a:srgbClr val="3D362C"/>
                </a:solidFill>
                <a:latin typeface="Sigmar One"/>
                <a:ea typeface="Sigmar One"/>
                <a:cs typeface="Sigmar One"/>
                <a:sym typeface="Sigmar One"/>
              </a:rPr>
              <a:t>Tại sao vẫn ô nhiễm dù công nghệ phát triển?</a:t>
            </a:r>
            <a:endParaRPr sz="3200">
              <a:solidFill>
                <a:srgbClr val="3D362C"/>
              </a:solidFill>
              <a:latin typeface="Sigmar One"/>
              <a:ea typeface="Sigmar One"/>
              <a:cs typeface="Sigmar One"/>
              <a:sym typeface="Sigmar One"/>
            </a:endParaRPr>
          </a:p>
        </p:txBody>
      </p:sp>
      <p:sp>
        <p:nvSpPr>
          <p:cNvPr id="171" name="Google Shape;171;p5"/>
          <p:cNvSpPr txBox="1"/>
          <p:nvPr/>
        </p:nvSpPr>
        <p:spPr>
          <a:xfrm>
            <a:off x="5778716" y="2607696"/>
            <a:ext cx="3852600" cy="48438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Ý thức con người</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Đồ dùng công nghệ có chi phí quá đắt so với thu nhập của người dân</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Có những ngành nghề đặc thù công nghệ vẫn chưa phát triển đủ để cải thiện chúng</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rgbClr val="F9F8F5"/>
              </a:buClr>
              <a:buSzPts val="1800"/>
              <a:buChar char="•"/>
            </a:pPr>
            <a:r>
              <a:rPr lang="vi-VN" sz="1800">
                <a:solidFill>
                  <a:schemeClr val="dk1"/>
                </a:solidFill>
              </a:rPr>
              <a:t>•</a:t>
            </a:r>
            <a:r>
              <a:rPr lang="vi-VN" sz="1800">
                <a:solidFill>
                  <a:srgbClr val="F9F8F5"/>
                </a:solidFill>
              </a:rPr>
              <a:t>Phát sinh vấn đề về rác thải công nghệ</a:t>
            </a:r>
            <a:endParaRPr sz="1800">
              <a:solidFill>
                <a:srgbClr val="F9F8F5"/>
              </a:solidFill>
            </a:endParaRPr>
          </a:p>
          <a:p>
            <a:pPr indent="-342900" lvl="0" marL="457200" rtl="0" algn="l">
              <a:lnSpc>
                <a:spcPct val="115000"/>
              </a:lnSpc>
              <a:spcBef>
                <a:spcPts val="0"/>
              </a:spcBef>
              <a:spcAft>
                <a:spcPts val="0"/>
              </a:spcAft>
              <a:buClr>
                <a:srgbClr val="F9F8F5"/>
              </a:buClr>
              <a:buSzPts val="1800"/>
              <a:buChar char="•"/>
            </a:pPr>
            <a:r>
              <a:t/>
            </a:r>
            <a:endParaRPr sz="2000">
              <a:solidFill>
                <a:schemeClr val="dk1"/>
              </a:solidFill>
            </a:endParaRPr>
          </a:p>
          <a:p>
            <a:pPr indent="-285750" lvl="0" marL="285750" marR="0" rtl="0" algn="l">
              <a:spcBef>
                <a:spcPts val="0"/>
              </a:spcBef>
              <a:spcAft>
                <a:spcPts val="0"/>
              </a:spcAft>
              <a:buClr>
                <a:srgbClr val="F9F8F5"/>
              </a:buClr>
              <a:buSzPts val="1800"/>
              <a:buChar char="•"/>
            </a:pPr>
            <a:r>
              <a:t/>
            </a:r>
            <a:endParaRPr sz="1800">
              <a:solidFill>
                <a:srgbClr val="F9F8F5"/>
              </a:solidFill>
            </a:endParaRPr>
          </a:p>
          <a:p>
            <a:pPr indent="0" lvl="0" marL="0" marR="0" rtl="0" algn="l">
              <a:spcBef>
                <a:spcPts val="0"/>
              </a:spcBef>
              <a:spcAft>
                <a:spcPts val="0"/>
              </a:spcAft>
              <a:buNone/>
            </a:pPr>
            <a:br>
              <a:rPr b="0" lang="vi-VN" sz="2000">
                <a:solidFill>
                  <a:schemeClr val="dk1"/>
                </a:solidFill>
                <a:latin typeface="Calibri"/>
                <a:ea typeface="Calibri"/>
                <a:cs typeface="Calibri"/>
                <a:sym typeface="Calibri"/>
              </a:rPr>
            </a:br>
            <a:endParaRPr sz="2000">
              <a:solidFill>
                <a:srgbClr val="F9F8F5"/>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163"/>
                                        </p:tgtEl>
                                        <p:attrNameLst>
                                          <p:attrName>style.visibility</p:attrName>
                                        </p:attrNameLst>
                                      </p:cBhvr>
                                      <p:to>
                                        <p:strVal val="visible"/>
                                      </p:to>
                                    </p:set>
                                    <p:animEffect filter="fade" transition="in">
                                      <p:cBhvr>
                                        <p:cTn dur="1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6"/>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178" name="Google Shape;178;p6"/>
          <p:cNvSpPr/>
          <p:nvPr/>
        </p:nvSpPr>
        <p:spPr>
          <a:xfrm>
            <a:off x="3850640" y="6328610"/>
            <a:ext cx="7355840" cy="552540"/>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9" name="Google Shape;179;p6"/>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180" name="Google Shape;180;p6"/>
          <p:cNvSpPr txBox="1"/>
          <p:nvPr/>
        </p:nvSpPr>
        <p:spPr>
          <a:xfrm>
            <a:off x="2516726" y="1188107"/>
            <a:ext cx="74444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3D362C"/>
                </a:solidFill>
                <a:latin typeface="Sigmar One"/>
                <a:ea typeface="Sigmar One"/>
                <a:cs typeface="Sigmar One"/>
                <a:sym typeface="Sigmar One"/>
              </a:rPr>
              <a:t>Trẻ em chính là chìa khóa</a:t>
            </a:r>
            <a:endParaRPr sz="4000">
              <a:solidFill>
                <a:srgbClr val="3D362C"/>
              </a:solidFill>
              <a:latin typeface="Sigmar One"/>
              <a:ea typeface="Sigmar One"/>
              <a:cs typeface="Sigmar One"/>
              <a:sym typeface="Sigmar One"/>
            </a:endParaRPr>
          </a:p>
        </p:txBody>
      </p:sp>
      <p:sp>
        <p:nvSpPr>
          <p:cNvPr id="181" name="Google Shape;181;p6"/>
          <p:cNvSpPr txBox="1"/>
          <p:nvPr/>
        </p:nvSpPr>
        <p:spPr>
          <a:xfrm>
            <a:off x="750151" y="4378134"/>
            <a:ext cx="246929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000">
                <a:solidFill>
                  <a:srgbClr val="F9F8F5"/>
                </a:solidFill>
                <a:latin typeface="Arial"/>
                <a:ea typeface="Arial"/>
                <a:cs typeface="Arial"/>
                <a:sym typeface="Arial"/>
              </a:rPr>
              <a:t>Trẻ em đang trong độ tuổi ăn học</a:t>
            </a:r>
            <a:endParaRPr sz="2000">
              <a:solidFill>
                <a:srgbClr val="F9F8F5"/>
              </a:solidFill>
              <a:latin typeface="Arial"/>
              <a:ea typeface="Arial"/>
              <a:cs typeface="Arial"/>
              <a:sym typeface="Arial"/>
            </a:endParaRPr>
          </a:p>
          <a:p>
            <a:pPr indent="-215900" lvl="0" marL="342900" marR="0" rtl="0" algn="l">
              <a:spcBef>
                <a:spcPts val="0"/>
              </a:spcBef>
              <a:spcAft>
                <a:spcPts val="0"/>
              </a:spcAft>
              <a:buClr>
                <a:schemeClr val="dk1"/>
              </a:buClr>
              <a:buSzPts val="2000"/>
              <a:buFont typeface="Arial"/>
              <a:buNone/>
            </a:pPr>
            <a:r>
              <a:t/>
            </a:r>
            <a:endParaRPr sz="2000">
              <a:solidFill>
                <a:srgbClr val="F9F8F5"/>
              </a:solidFill>
              <a:latin typeface="Arial"/>
              <a:ea typeface="Arial"/>
              <a:cs typeface="Arial"/>
              <a:sym typeface="Arial"/>
            </a:endParaRPr>
          </a:p>
          <a:p>
            <a:pPr indent="-215900" lvl="0" marL="342900" marR="0" rtl="0" algn="l">
              <a:spcBef>
                <a:spcPts val="0"/>
              </a:spcBef>
              <a:spcAft>
                <a:spcPts val="0"/>
              </a:spcAft>
              <a:buClr>
                <a:schemeClr val="dk1"/>
              </a:buClr>
              <a:buSzPts val="2000"/>
              <a:buFont typeface="Arial"/>
              <a:buNone/>
            </a:pPr>
            <a:r>
              <a:t/>
            </a:r>
            <a:endParaRPr sz="2000">
              <a:solidFill>
                <a:srgbClr val="F9F8F5"/>
              </a:solidFill>
              <a:latin typeface="Arial"/>
              <a:ea typeface="Arial"/>
              <a:cs typeface="Arial"/>
              <a:sym typeface="Arial"/>
            </a:endParaRPr>
          </a:p>
        </p:txBody>
      </p:sp>
      <p:sp>
        <p:nvSpPr>
          <p:cNvPr id="182" name="Google Shape;182;p6"/>
          <p:cNvSpPr/>
          <p:nvPr/>
        </p:nvSpPr>
        <p:spPr>
          <a:xfrm>
            <a:off x="11409314" y="611866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3" name="Google Shape;183;p6"/>
          <p:cNvGrpSpPr/>
          <p:nvPr/>
        </p:nvGrpSpPr>
        <p:grpSpPr>
          <a:xfrm>
            <a:off x="852050" y="2352978"/>
            <a:ext cx="3048000" cy="1719072"/>
            <a:chOff x="6178060" y="1350443"/>
            <a:chExt cx="2438400" cy="4548554"/>
          </a:xfrm>
        </p:grpSpPr>
        <p:sp>
          <p:nvSpPr>
            <p:cNvPr id="184" name="Google Shape;184;p6"/>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6"/>
            <p:cNvSpPr/>
            <p:nvPr/>
          </p:nvSpPr>
          <p:spPr>
            <a:xfrm>
              <a:off x="6199396" y="1415213"/>
              <a:ext cx="2395727" cy="4417247"/>
            </a:xfrm>
            <a:prstGeom prst="roundRect">
              <a:avLst>
                <a:gd fmla="val 2614" name="adj"/>
              </a:avLst>
            </a:prstGeom>
            <a:blipFill rotWithShape="1">
              <a:blip r:embed="rId6">
                <a:alphaModFix/>
              </a:blip>
              <a:stretch>
                <a:fillRect b="-10" l="-1271" r="-888" t="1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6" name="Google Shape;186;p6"/>
          <p:cNvGrpSpPr/>
          <p:nvPr/>
        </p:nvGrpSpPr>
        <p:grpSpPr>
          <a:xfrm>
            <a:off x="8291951" y="2359180"/>
            <a:ext cx="3048000" cy="1719072"/>
            <a:chOff x="6178060" y="1350443"/>
            <a:chExt cx="2438400" cy="4548554"/>
          </a:xfrm>
        </p:grpSpPr>
        <p:sp>
          <p:nvSpPr>
            <p:cNvPr id="187" name="Google Shape;187;p6"/>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6"/>
            <p:cNvSpPr/>
            <p:nvPr/>
          </p:nvSpPr>
          <p:spPr>
            <a:xfrm>
              <a:off x="6202666" y="1425294"/>
              <a:ext cx="2387822" cy="4405404"/>
            </a:xfrm>
            <a:prstGeom prst="roundRect">
              <a:avLst>
                <a:gd fmla="val 2614" name="adj"/>
              </a:avLst>
            </a:prstGeom>
            <a:blipFill rotWithShape="1">
              <a:blip r:embed="rId7">
                <a:alphaModFix/>
              </a:blip>
              <a:stretch>
                <a:fillRect b="-10" l="-2102" r="-1085" t="1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9" name="Google Shape;189;p6"/>
          <p:cNvGrpSpPr/>
          <p:nvPr/>
        </p:nvGrpSpPr>
        <p:grpSpPr>
          <a:xfrm>
            <a:off x="4572001" y="2361117"/>
            <a:ext cx="3047999" cy="1719072"/>
            <a:chOff x="6178060" y="1350443"/>
            <a:chExt cx="2438400" cy="4548554"/>
          </a:xfrm>
        </p:grpSpPr>
        <p:sp>
          <p:nvSpPr>
            <p:cNvPr id="190" name="Google Shape;190;p6"/>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6"/>
            <p:cNvSpPr/>
            <p:nvPr/>
          </p:nvSpPr>
          <p:spPr>
            <a:xfrm>
              <a:off x="6202665" y="1415213"/>
              <a:ext cx="2392014" cy="4420787"/>
            </a:xfrm>
            <a:prstGeom prst="roundRect">
              <a:avLst>
                <a:gd fmla="val 2614" name="adj"/>
              </a:avLst>
            </a:prstGeom>
            <a:blipFill rotWithShape="1">
              <a:blip r:embed="rId8">
                <a:alphaModFix/>
              </a:blip>
              <a:stretch>
                <a:fillRect b="364" l="-6561" r="-1980" t="-364"/>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2" name="Google Shape;192;p6"/>
          <p:cNvSpPr/>
          <p:nvPr/>
        </p:nvSpPr>
        <p:spPr>
          <a:xfrm>
            <a:off x="-11575" y="980495"/>
            <a:ext cx="585216" cy="2477501"/>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6"/>
          <p:cNvSpPr txBox="1"/>
          <p:nvPr/>
        </p:nvSpPr>
        <p:spPr>
          <a:xfrm>
            <a:off x="4470102" y="4368997"/>
            <a:ext cx="2679123"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000">
                <a:solidFill>
                  <a:srgbClr val="F9F8F5"/>
                </a:solidFill>
                <a:latin typeface="Arial"/>
                <a:ea typeface="Arial"/>
                <a:cs typeface="Arial"/>
                <a:sym typeface="Arial"/>
              </a:rPr>
              <a:t>Là thế hệ công dân tương lai của đất nước</a:t>
            </a:r>
            <a:endParaRPr sz="2000">
              <a:solidFill>
                <a:srgbClr val="F9F8F5"/>
              </a:solidFill>
              <a:latin typeface="Arial"/>
              <a:ea typeface="Arial"/>
              <a:cs typeface="Arial"/>
              <a:sym typeface="Arial"/>
            </a:endParaRPr>
          </a:p>
          <a:p>
            <a:pPr indent="-215900" lvl="0" marL="342900" marR="0" rtl="0" algn="l">
              <a:spcBef>
                <a:spcPts val="0"/>
              </a:spcBef>
              <a:spcAft>
                <a:spcPts val="0"/>
              </a:spcAft>
              <a:buClr>
                <a:schemeClr val="dk1"/>
              </a:buClr>
              <a:buSzPts val="2000"/>
              <a:buFont typeface="Arial"/>
              <a:buNone/>
            </a:pPr>
            <a:r>
              <a:t/>
            </a:r>
            <a:endParaRPr sz="2000">
              <a:solidFill>
                <a:srgbClr val="F9F8F5"/>
              </a:solidFill>
              <a:latin typeface="Arial"/>
              <a:ea typeface="Arial"/>
              <a:cs typeface="Arial"/>
              <a:sym typeface="Arial"/>
            </a:endParaRPr>
          </a:p>
          <a:p>
            <a:pPr indent="-215900" lvl="0" marL="342900" marR="0" rtl="0" algn="l">
              <a:spcBef>
                <a:spcPts val="0"/>
              </a:spcBef>
              <a:spcAft>
                <a:spcPts val="0"/>
              </a:spcAft>
              <a:buClr>
                <a:schemeClr val="dk1"/>
              </a:buClr>
              <a:buSzPts val="2000"/>
              <a:buFont typeface="Arial"/>
              <a:buNone/>
            </a:pPr>
            <a:r>
              <a:t/>
            </a:r>
            <a:endParaRPr sz="2000">
              <a:solidFill>
                <a:srgbClr val="F9F8F5"/>
              </a:solidFill>
              <a:latin typeface="Arial"/>
              <a:ea typeface="Arial"/>
              <a:cs typeface="Arial"/>
              <a:sym typeface="Arial"/>
            </a:endParaRPr>
          </a:p>
        </p:txBody>
      </p:sp>
      <p:sp>
        <p:nvSpPr>
          <p:cNvPr id="194" name="Google Shape;194;p6"/>
          <p:cNvSpPr txBox="1"/>
          <p:nvPr/>
        </p:nvSpPr>
        <p:spPr>
          <a:xfrm>
            <a:off x="8227633" y="4368997"/>
            <a:ext cx="385260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000">
                <a:solidFill>
                  <a:srgbClr val="F9F8F5"/>
                </a:solidFill>
                <a:latin typeface="Arial"/>
                <a:ea typeface="Arial"/>
                <a:cs typeface="Arial"/>
                <a:sym typeface="Arial"/>
              </a:rPr>
              <a:t>Gieo trồng tương lai </a:t>
            </a:r>
            <a:endParaRPr/>
          </a:p>
          <a:p>
            <a:pPr indent="-215900" lvl="0" marL="342900" marR="0" rtl="0" algn="l">
              <a:spcBef>
                <a:spcPts val="0"/>
              </a:spcBef>
              <a:spcAft>
                <a:spcPts val="0"/>
              </a:spcAft>
              <a:buClr>
                <a:schemeClr val="dk1"/>
              </a:buClr>
              <a:buSzPts val="2000"/>
              <a:buFont typeface="Arial"/>
              <a:buNone/>
            </a:pPr>
            <a:r>
              <a:t/>
            </a:r>
            <a:endParaRPr sz="2000">
              <a:solidFill>
                <a:srgbClr val="F9F8F5"/>
              </a:solidFill>
              <a:latin typeface="Arial"/>
              <a:ea typeface="Arial"/>
              <a:cs typeface="Arial"/>
              <a:sym typeface="Arial"/>
            </a:endParaRPr>
          </a:p>
          <a:p>
            <a:pPr indent="-215900" lvl="0" marL="342900" marR="0" rtl="0" algn="l">
              <a:spcBef>
                <a:spcPts val="0"/>
              </a:spcBef>
              <a:spcAft>
                <a:spcPts val="0"/>
              </a:spcAft>
              <a:buClr>
                <a:schemeClr val="dk1"/>
              </a:buClr>
              <a:buSzPts val="2000"/>
              <a:buFont typeface="Arial"/>
              <a:buNone/>
            </a:pPr>
            <a:r>
              <a:t/>
            </a:r>
            <a:endParaRPr sz="2000">
              <a:solidFill>
                <a:srgbClr val="F9F8F5"/>
              </a:solidFill>
              <a:latin typeface="Arial"/>
              <a:ea typeface="Arial"/>
              <a:cs typeface="Arial"/>
              <a:sym typeface="Arial"/>
            </a:endParaRPr>
          </a:p>
        </p:txBody>
      </p:sp>
      <p:sp>
        <p:nvSpPr>
          <p:cNvPr id="195" name="Google Shape;195;p6"/>
          <p:cNvSpPr/>
          <p:nvPr/>
        </p:nvSpPr>
        <p:spPr>
          <a:xfrm>
            <a:off x="843490" y="5529071"/>
            <a:ext cx="1297552" cy="445009"/>
          </a:xfrm>
          <a:prstGeom prst="flowChartTerminator">
            <a:avLst/>
          </a:prstGeom>
          <a:solidFill>
            <a:srgbClr val="90EDE3">
              <a:alpha val="6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6"/>
          <p:cNvSpPr/>
          <p:nvPr/>
        </p:nvSpPr>
        <p:spPr>
          <a:xfrm>
            <a:off x="4543545" y="5529071"/>
            <a:ext cx="1297552" cy="445009"/>
          </a:xfrm>
          <a:prstGeom prst="flowChartTerminator">
            <a:avLst/>
          </a:prstGeom>
          <a:solidFill>
            <a:srgbClr val="90EDE3">
              <a:alpha val="6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6"/>
          <p:cNvSpPr/>
          <p:nvPr/>
        </p:nvSpPr>
        <p:spPr>
          <a:xfrm>
            <a:off x="8269463" y="5529071"/>
            <a:ext cx="1297552" cy="445009"/>
          </a:xfrm>
          <a:prstGeom prst="flowChartTerminator">
            <a:avLst/>
          </a:prstGeom>
          <a:solidFill>
            <a:srgbClr val="90EDE3">
              <a:alpha val="6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6"/>
          <p:cNvSpPr txBox="1"/>
          <p:nvPr/>
        </p:nvSpPr>
        <p:spPr>
          <a:xfrm>
            <a:off x="1128165" y="5566648"/>
            <a:ext cx="85652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000">
                <a:solidFill>
                  <a:srgbClr val="FEFFFE"/>
                </a:solidFill>
                <a:latin typeface="Prompt Black"/>
                <a:ea typeface="Prompt Black"/>
                <a:cs typeface="Prompt Black"/>
                <a:sym typeface="Prompt Black"/>
              </a:rPr>
              <a:t>NO.1</a:t>
            </a:r>
            <a:endParaRPr/>
          </a:p>
        </p:txBody>
      </p:sp>
      <p:sp>
        <p:nvSpPr>
          <p:cNvPr id="199" name="Google Shape;199;p6"/>
          <p:cNvSpPr txBox="1"/>
          <p:nvPr/>
        </p:nvSpPr>
        <p:spPr>
          <a:xfrm>
            <a:off x="4820328" y="5563095"/>
            <a:ext cx="85652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000">
                <a:solidFill>
                  <a:srgbClr val="FEFFFE"/>
                </a:solidFill>
                <a:latin typeface="Prompt Black"/>
                <a:ea typeface="Prompt Black"/>
                <a:cs typeface="Prompt Black"/>
                <a:sym typeface="Prompt Black"/>
              </a:rPr>
              <a:t>NO.2</a:t>
            </a:r>
            <a:endParaRPr/>
          </a:p>
        </p:txBody>
      </p:sp>
      <p:sp>
        <p:nvSpPr>
          <p:cNvPr id="200" name="Google Shape;200;p6"/>
          <p:cNvSpPr txBox="1"/>
          <p:nvPr/>
        </p:nvSpPr>
        <p:spPr>
          <a:xfrm>
            <a:off x="8526751" y="5562320"/>
            <a:ext cx="85652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2000">
                <a:solidFill>
                  <a:srgbClr val="FEFFFE"/>
                </a:solidFill>
                <a:latin typeface="Prompt Black"/>
                <a:ea typeface="Prompt Black"/>
                <a:cs typeface="Prompt Black"/>
                <a:sym typeface="Prompt Black"/>
              </a:rPr>
              <a:t>NO.3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7"/>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207" name="Google Shape;207;p7"/>
          <p:cNvSpPr/>
          <p:nvPr/>
        </p:nvSpPr>
        <p:spPr>
          <a:xfrm>
            <a:off x="6531071" y="1906043"/>
            <a:ext cx="817377" cy="767080"/>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7"/>
          <p:cNvSpPr/>
          <p:nvPr/>
        </p:nvSpPr>
        <p:spPr>
          <a:xfrm>
            <a:off x="4925562" y="4121444"/>
            <a:ext cx="817377" cy="767079"/>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9" name="Google Shape;209;p7"/>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210" name="Google Shape;210;p7"/>
          <p:cNvSpPr/>
          <p:nvPr/>
        </p:nvSpPr>
        <p:spPr>
          <a:xfrm>
            <a:off x="11409314" y="6118665"/>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1" name="Google Shape;211;p7"/>
          <p:cNvGrpSpPr/>
          <p:nvPr/>
        </p:nvGrpSpPr>
        <p:grpSpPr>
          <a:xfrm>
            <a:off x="1721525" y="1797656"/>
            <a:ext cx="3269273" cy="3262689"/>
            <a:chOff x="6178060" y="1350443"/>
            <a:chExt cx="2438400" cy="4548554"/>
          </a:xfrm>
        </p:grpSpPr>
        <p:sp>
          <p:nvSpPr>
            <p:cNvPr id="212" name="Google Shape;212;p7"/>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7"/>
            <p:cNvSpPr/>
            <p:nvPr/>
          </p:nvSpPr>
          <p:spPr>
            <a:xfrm>
              <a:off x="6226812" y="1429272"/>
              <a:ext cx="2340991" cy="4392125"/>
            </a:xfrm>
            <a:prstGeom prst="roundRect">
              <a:avLst>
                <a:gd fmla="val 2614" name="adj"/>
              </a:avLst>
            </a:prstGeom>
            <a:blipFill rotWithShape="1">
              <a:blip r:embed="rId6">
                <a:alphaModFix/>
              </a:blip>
              <a:stretch>
                <a:fillRect b="-28207" l="-34613" r="-34388" t="-2842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4" name="Google Shape;214;p7"/>
          <p:cNvGrpSpPr/>
          <p:nvPr/>
        </p:nvGrpSpPr>
        <p:grpSpPr>
          <a:xfrm>
            <a:off x="7285458" y="1805526"/>
            <a:ext cx="3269273" cy="3246948"/>
            <a:chOff x="6178060" y="1350443"/>
            <a:chExt cx="2438400" cy="4548554"/>
          </a:xfrm>
        </p:grpSpPr>
        <p:sp>
          <p:nvSpPr>
            <p:cNvPr id="215" name="Google Shape;215;p7"/>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7"/>
            <p:cNvSpPr/>
            <p:nvPr/>
          </p:nvSpPr>
          <p:spPr>
            <a:xfrm>
              <a:off x="6219537" y="1423009"/>
              <a:ext cx="2355840" cy="4399584"/>
            </a:xfrm>
            <a:prstGeom prst="roundRect">
              <a:avLst>
                <a:gd fmla="val 2614" name="adj"/>
              </a:avLst>
            </a:prstGeom>
            <a:blipFill rotWithShape="1">
              <a:blip r:embed="rId7">
                <a:alphaModFix/>
              </a:blip>
              <a:stretch>
                <a:fillRect b="-32493" l="-40229" r="-40211" t="-4044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 name="Google Shape;217;p7"/>
          <p:cNvSpPr/>
          <p:nvPr/>
        </p:nvSpPr>
        <p:spPr>
          <a:xfrm>
            <a:off x="-11575" y="3334922"/>
            <a:ext cx="585216" cy="2477501"/>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7"/>
          <p:cNvSpPr txBox="1"/>
          <p:nvPr/>
        </p:nvSpPr>
        <p:spPr>
          <a:xfrm>
            <a:off x="7447399" y="5472334"/>
            <a:ext cx="38526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rgbClr val="F9F8F5"/>
                </a:solidFill>
                <a:latin typeface="Arial"/>
                <a:ea typeface="Arial"/>
                <a:cs typeface="Arial"/>
                <a:sym typeface="Arial"/>
              </a:rPr>
              <a:t>WIKIBIN nhìn từ trên xuống</a:t>
            </a:r>
            <a:endParaRPr sz="1800">
              <a:solidFill>
                <a:srgbClr val="F9F8F5"/>
              </a:solidFill>
              <a:latin typeface="Arial"/>
              <a:ea typeface="Arial"/>
              <a:cs typeface="Arial"/>
              <a:sym typeface="Arial"/>
            </a:endParaRPr>
          </a:p>
        </p:txBody>
      </p:sp>
      <p:sp>
        <p:nvSpPr>
          <p:cNvPr id="219" name="Google Shape;219;p7"/>
          <p:cNvSpPr/>
          <p:nvPr/>
        </p:nvSpPr>
        <p:spPr>
          <a:xfrm>
            <a:off x="11606784" y="1050833"/>
            <a:ext cx="585216" cy="2477501"/>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7"/>
          <p:cNvSpPr txBox="1"/>
          <p:nvPr/>
        </p:nvSpPr>
        <p:spPr>
          <a:xfrm>
            <a:off x="1793889" y="5472333"/>
            <a:ext cx="38526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rgbClr val="F9F8F5"/>
                </a:solidFill>
                <a:latin typeface="Arial"/>
                <a:ea typeface="Arial"/>
                <a:cs typeface="Arial"/>
                <a:sym typeface="Arial"/>
              </a:rPr>
              <a:t>Mô hình tổng thể của WIKIBIN</a:t>
            </a:r>
            <a:endParaRPr/>
          </a:p>
        </p:txBody>
      </p:sp>
      <p:sp>
        <p:nvSpPr>
          <p:cNvPr id="221" name="Google Shape;221;p7"/>
          <p:cNvSpPr txBox="1"/>
          <p:nvPr/>
        </p:nvSpPr>
        <p:spPr>
          <a:xfrm>
            <a:off x="192952" y="728387"/>
            <a:ext cx="119990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3D362C"/>
                </a:solidFill>
                <a:latin typeface="Sigmar One"/>
                <a:ea typeface="Sigmar One"/>
                <a:cs typeface="Sigmar One"/>
                <a:sym typeface="Sigmar One"/>
              </a:rPr>
              <a:t>Giải pháp: thùng rác thông minh WIKIBIN</a:t>
            </a:r>
            <a:endParaRPr sz="4000">
              <a:solidFill>
                <a:srgbClr val="3D362C"/>
              </a:solidFill>
              <a:latin typeface="Sigmar One"/>
              <a:ea typeface="Sigmar One"/>
              <a:cs typeface="Sigmar One"/>
              <a:sym typeface="Sigmar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0"/>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228" name="Google Shape;228;p10"/>
          <p:cNvSpPr/>
          <p:nvPr/>
        </p:nvSpPr>
        <p:spPr>
          <a:xfrm>
            <a:off x="-5226769" y="4901611"/>
            <a:ext cx="2174195" cy="2019865"/>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10"/>
          <p:cNvSpPr/>
          <p:nvPr/>
        </p:nvSpPr>
        <p:spPr>
          <a:xfrm>
            <a:off x="856" y="2696308"/>
            <a:ext cx="350836" cy="3756464"/>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10"/>
          <p:cNvSpPr/>
          <p:nvPr/>
        </p:nvSpPr>
        <p:spPr>
          <a:xfrm>
            <a:off x="7357503" y="2909459"/>
            <a:ext cx="3706888" cy="3108420"/>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1" name="Google Shape;231;p10"/>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232" name="Google Shape;232;p10"/>
          <p:cNvSpPr txBox="1"/>
          <p:nvPr/>
        </p:nvSpPr>
        <p:spPr>
          <a:xfrm>
            <a:off x="-10110429" y="-137478"/>
            <a:ext cx="94491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3D362C"/>
                </a:solidFill>
                <a:latin typeface="Sigmar One"/>
                <a:ea typeface="Sigmar One"/>
                <a:cs typeface="Sigmar One"/>
                <a:sym typeface="Sigmar One"/>
              </a:rPr>
              <a:t>Giải pháp: thùng rác thông minh</a:t>
            </a:r>
            <a:endParaRPr sz="4000">
              <a:solidFill>
                <a:srgbClr val="3D362C"/>
              </a:solidFill>
              <a:latin typeface="Sigmar One"/>
              <a:ea typeface="Sigmar One"/>
              <a:cs typeface="Sigmar One"/>
              <a:sym typeface="Sigmar One"/>
            </a:endParaRPr>
          </a:p>
        </p:txBody>
      </p:sp>
      <p:sp>
        <p:nvSpPr>
          <p:cNvPr id="233" name="Google Shape;233;p10"/>
          <p:cNvSpPr/>
          <p:nvPr/>
        </p:nvSpPr>
        <p:spPr>
          <a:xfrm>
            <a:off x="11417218" y="77156"/>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4" name="Google Shape;234;p10"/>
          <p:cNvGrpSpPr/>
          <p:nvPr/>
        </p:nvGrpSpPr>
        <p:grpSpPr>
          <a:xfrm>
            <a:off x="10315960" y="5515255"/>
            <a:ext cx="1496863" cy="1238274"/>
            <a:chOff x="6178060" y="1350443"/>
            <a:chExt cx="2438400" cy="4548554"/>
          </a:xfrm>
        </p:grpSpPr>
        <p:sp>
          <p:nvSpPr>
            <p:cNvPr id="235" name="Google Shape;235;p10"/>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0"/>
            <p:cNvSpPr/>
            <p:nvPr/>
          </p:nvSpPr>
          <p:spPr>
            <a:xfrm>
              <a:off x="6220284" y="1429272"/>
              <a:ext cx="2356995" cy="4392126"/>
            </a:xfrm>
            <a:prstGeom prst="roundRect">
              <a:avLst>
                <a:gd fmla="val 2614" name="adj"/>
              </a:avLst>
            </a:prstGeom>
            <a:blipFill rotWithShape="1">
              <a:blip r:embed="rId6">
                <a:alphaModFix/>
              </a:blip>
              <a:stretch>
                <a:fillRect b="-280" l="-4353" r="-4222" t="-35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7" name="Google Shape;237;p10"/>
          <p:cNvGrpSpPr/>
          <p:nvPr/>
        </p:nvGrpSpPr>
        <p:grpSpPr>
          <a:xfrm>
            <a:off x="525471" y="104470"/>
            <a:ext cx="9357244" cy="6649059"/>
            <a:chOff x="6178060" y="1350443"/>
            <a:chExt cx="2438400" cy="4548554"/>
          </a:xfrm>
        </p:grpSpPr>
        <p:sp>
          <p:nvSpPr>
            <p:cNvPr id="238" name="Google Shape;238;p10"/>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10"/>
            <p:cNvSpPr/>
            <p:nvPr/>
          </p:nvSpPr>
          <p:spPr>
            <a:xfrm>
              <a:off x="6213633" y="1427045"/>
              <a:ext cx="2364653" cy="4395548"/>
            </a:xfrm>
            <a:prstGeom prst="roundRect">
              <a:avLst>
                <a:gd fmla="val 2614" name="adj"/>
              </a:avLst>
            </a:prstGeom>
            <a:blipFill rotWithShape="1">
              <a:blip r:embed="rId7">
                <a:alphaModFix/>
              </a:blip>
              <a:stretch>
                <a:fillRect b="-8584" l="-11218" r="-14903" t="-336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 name="Google Shape;240;p10"/>
          <p:cNvSpPr txBox="1"/>
          <p:nvPr/>
        </p:nvSpPr>
        <p:spPr>
          <a:xfrm>
            <a:off x="14356733" y="5694714"/>
            <a:ext cx="385260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rgbClr val="F9F8F5"/>
                </a:solidFill>
                <a:latin typeface="Arial"/>
                <a:ea typeface="Arial"/>
                <a:cs typeface="Arial"/>
                <a:sym typeface="Arial"/>
              </a:rPr>
              <a:t>Lorem ipsum dolor sit amet, consectetuer adipiscing elit. </a:t>
            </a:r>
            <a:endParaRPr sz="1800">
              <a:solidFill>
                <a:srgbClr val="F9F8F5"/>
              </a:solidFill>
              <a:latin typeface="Arial"/>
              <a:ea typeface="Arial"/>
              <a:cs typeface="Arial"/>
              <a:sym typeface="Arial"/>
            </a:endParaRPr>
          </a:p>
        </p:txBody>
      </p:sp>
      <p:sp>
        <p:nvSpPr>
          <p:cNvPr id="241" name="Google Shape;241;p10"/>
          <p:cNvSpPr/>
          <p:nvPr/>
        </p:nvSpPr>
        <p:spPr>
          <a:xfrm>
            <a:off x="10599174" y="1050833"/>
            <a:ext cx="1592826" cy="2499527"/>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11"/>
          <p:cNvPicPr preferRelativeResize="0"/>
          <p:nvPr/>
        </p:nvPicPr>
        <p:blipFill rotWithShape="1">
          <a:blip r:embed="rId3">
            <a:alphaModFix/>
          </a:blip>
          <a:srcRect b="0" l="0" r="0" t="0"/>
          <a:stretch/>
        </p:blipFill>
        <p:spPr>
          <a:xfrm>
            <a:off x="-7015" y="-35168"/>
            <a:ext cx="12196563" cy="6922164"/>
          </a:xfrm>
          <a:prstGeom prst="rect">
            <a:avLst/>
          </a:prstGeom>
          <a:noFill/>
          <a:ln>
            <a:noFill/>
          </a:ln>
        </p:spPr>
      </p:pic>
      <p:sp>
        <p:nvSpPr>
          <p:cNvPr id="247" name="Google Shape;247;p11"/>
          <p:cNvSpPr/>
          <p:nvPr/>
        </p:nvSpPr>
        <p:spPr>
          <a:xfrm>
            <a:off x="9656" y="4501661"/>
            <a:ext cx="1781052" cy="2089697"/>
          </a:xfrm>
          <a:prstGeom prst="rect">
            <a:avLst/>
          </a:prstGeom>
          <a:solidFill>
            <a:srgbClr val="90EDE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11"/>
          <p:cNvSpPr/>
          <p:nvPr/>
        </p:nvSpPr>
        <p:spPr>
          <a:xfrm>
            <a:off x="-5226769" y="4901611"/>
            <a:ext cx="2174195" cy="2019865"/>
          </a:xfrm>
          <a:prstGeom prst="rect">
            <a:avLst/>
          </a:prstGeom>
          <a:solidFill>
            <a:srgbClr val="9AB88D">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1"/>
          <p:cNvSpPr/>
          <p:nvPr/>
        </p:nvSpPr>
        <p:spPr>
          <a:xfrm>
            <a:off x="900182" y="1891802"/>
            <a:ext cx="3706888" cy="3108420"/>
          </a:xfrm>
          <a:prstGeom prst="rect">
            <a:avLst/>
          </a:prstGeom>
          <a:solidFill>
            <a:srgbClr val="EFE78C">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0" name="Google Shape;250;p11"/>
          <p:cNvPicPr preferRelativeResize="0"/>
          <p:nvPr/>
        </p:nvPicPr>
        <p:blipFill rotWithShape="1">
          <a:blip r:embed="rId4">
            <a:alphaModFix/>
          </a:blip>
          <a:srcRect b="0" l="0" r="0" t="0"/>
          <a:stretch/>
        </p:blipFill>
        <p:spPr>
          <a:xfrm>
            <a:off x="12963441" y="-638264"/>
            <a:ext cx="1200318" cy="1276528"/>
          </a:xfrm>
          <a:prstGeom prst="rect">
            <a:avLst/>
          </a:prstGeom>
          <a:noFill/>
          <a:ln>
            <a:noFill/>
          </a:ln>
        </p:spPr>
      </p:pic>
      <p:sp>
        <p:nvSpPr>
          <p:cNvPr id="251" name="Google Shape;251;p11"/>
          <p:cNvSpPr txBox="1"/>
          <p:nvPr/>
        </p:nvSpPr>
        <p:spPr>
          <a:xfrm>
            <a:off x="-10110429" y="-137478"/>
            <a:ext cx="94491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3600">
                <a:solidFill>
                  <a:srgbClr val="3D362C"/>
                </a:solidFill>
                <a:latin typeface="Sigmar One"/>
                <a:ea typeface="Sigmar One"/>
                <a:cs typeface="Sigmar One"/>
                <a:sym typeface="Sigmar One"/>
              </a:rPr>
              <a:t>Giải pháp: thùng rác thông minh</a:t>
            </a:r>
            <a:endParaRPr sz="4000">
              <a:solidFill>
                <a:srgbClr val="3D362C"/>
              </a:solidFill>
              <a:latin typeface="Sigmar One"/>
              <a:ea typeface="Sigmar One"/>
              <a:cs typeface="Sigmar One"/>
              <a:sym typeface="Sigmar One"/>
            </a:endParaRPr>
          </a:p>
        </p:txBody>
      </p:sp>
      <p:sp>
        <p:nvSpPr>
          <p:cNvPr id="252" name="Google Shape;252;p11"/>
          <p:cNvSpPr/>
          <p:nvPr/>
        </p:nvSpPr>
        <p:spPr>
          <a:xfrm>
            <a:off x="56558" y="28448"/>
            <a:ext cx="670926" cy="668215"/>
          </a:xfrm>
          <a:prstGeom prst="ellipse">
            <a:avLst/>
          </a:prstGeom>
          <a:blipFill rotWithShape="1">
            <a:blip r:embed="rId5">
              <a:alphaModFix/>
            </a:blip>
            <a:stretch>
              <a:fillRect b="-340" l="-5054" r="-4913" t="34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3" name="Google Shape;253;p11"/>
          <p:cNvGrpSpPr/>
          <p:nvPr/>
        </p:nvGrpSpPr>
        <p:grpSpPr>
          <a:xfrm>
            <a:off x="360693" y="5696595"/>
            <a:ext cx="1490074" cy="1058815"/>
            <a:chOff x="6178060" y="1350443"/>
            <a:chExt cx="2438400" cy="4548554"/>
          </a:xfrm>
        </p:grpSpPr>
        <p:sp>
          <p:nvSpPr>
            <p:cNvPr id="254" name="Google Shape;254;p11"/>
            <p:cNvSpPr/>
            <p:nvPr/>
          </p:nvSpPr>
          <p:spPr>
            <a:xfrm>
              <a:off x="6178060" y="1350443"/>
              <a:ext cx="2438400" cy="4548554"/>
            </a:xfrm>
            <a:prstGeom prst="roundRect">
              <a:avLst>
                <a:gd fmla="val 3356" name="adj"/>
              </a:avLst>
            </a:prstGeom>
            <a:solidFill>
              <a:srgbClr val="F9F8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11"/>
            <p:cNvSpPr/>
            <p:nvPr/>
          </p:nvSpPr>
          <p:spPr>
            <a:xfrm>
              <a:off x="6213633" y="1427045"/>
              <a:ext cx="2364653" cy="4395548"/>
            </a:xfrm>
            <a:prstGeom prst="roundRect">
              <a:avLst>
                <a:gd fmla="val 2614" name="adj"/>
              </a:avLst>
            </a:prstGeom>
            <a:blipFill rotWithShape="1">
              <a:blip r:embed="rId6">
                <a:alphaModFix/>
              </a:blip>
              <a:stretch>
                <a:fillRect b="-8584" l="-11218" r="-14903" t="-336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6" name="Google Shape;256;p11"/>
          <p:cNvSpPr txBox="1"/>
          <p:nvPr/>
        </p:nvSpPr>
        <p:spPr>
          <a:xfrm>
            <a:off x="14356733" y="5694714"/>
            <a:ext cx="385260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800">
                <a:solidFill>
                  <a:srgbClr val="F9F8F5"/>
                </a:solidFill>
                <a:latin typeface="Arial"/>
                <a:ea typeface="Arial"/>
                <a:cs typeface="Arial"/>
                <a:sym typeface="Arial"/>
              </a:rPr>
              <a:t>Lorem ipsum dolor sit amet, consectetuer adipiscing elit. </a:t>
            </a:r>
            <a:endParaRPr sz="1800">
              <a:solidFill>
                <a:srgbClr val="F9F8F5"/>
              </a:solidFill>
              <a:latin typeface="Arial"/>
              <a:ea typeface="Arial"/>
              <a:cs typeface="Arial"/>
              <a:sym typeface="Arial"/>
            </a:endParaRPr>
          </a:p>
        </p:txBody>
      </p:sp>
      <p:sp>
        <p:nvSpPr>
          <p:cNvPr id="257" name="Google Shape;257;p11"/>
          <p:cNvSpPr/>
          <p:nvPr/>
        </p:nvSpPr>
        <p:spPr>
          <a:xfrm>
            <a:off x="11738407" y="2174652"/>
            <a:ext cx="451141" cy="3108420"/>
          </a:xfrm>
          <a:prstGeom prst="rect">
            <a:avLst/>
          </a:prstGeom>
          <a:solidFill>
            <a:srgbClr val="9AB88D">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8" name="Google Shape;258;p11"/>
          <p:cNvGrpSpPr/>
          <p:nvPr/>
        </p:nvGrpSpPr>
        <p:grpSpPr>
          <a:xfrm>
            <a:off x="2218474" y="125054"/>
            <a:ext cx="9357244" cy="6634135"/>
            <a:chOff x="6178060" y="1350443"/>
            <a:chExt cx="2438400" cy="4548554"/>
          </a:xfrm>
        </p:grpSpPr>
        <p:sp>
          <p:nvSpPr>
            <p:cNvPr id="259" name="Google Shape;259;p11"/>
            <p:cNvSpPr/>
            <p:nvPr/>
          </p:nvSpPr>
          <p:spPr>
            <a:xfrm>
              <a:off x="6178060" y="1350443"/>
              <a:ext cx="2438400" cy="4548554"/>
            </a:xfrm>
            <a:prstGeom prst="roundRect">
              <a:avLst>
                <a:gd fmla="val 33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1"/>
            <p:cNvSpPr/>
            <p:nvPr/>
          </p:nvSpPr>
          <p:spPr>
            <a:xfrm>
              <a:off x="6220455" y="1443174"/>
              <a:ext cx="2356824" cy="4356829"/>
            </a:xfrm>
            <a:prstGeom prst="roundRect">
              <a:avLst>
                <a:gd fmla="val 2614" name="adj"/>
              </a:avLst>
            </a:prstGeom>
            <a:blipFill rotWithShape="1">
              <a:blip r:embed="rId7">
                <a:alphaModFix/>
              </a:blip>
              <a:stretch>
                <a:fillRect b="-430" l="-4063" r="-5151" t="-796"/>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2022-03-22T02:12:49Z</dcterms:created>
  <dc:creator>Trinh Viet Dung 20200108</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0x0101006D9D3B1A3CBCA94C9C619CD08E0E4046</vt:lpwstr>
  </property>
</Properties>
</file>